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8" r:id="rId2"/>
    <p:sldId id="284" r:id="rId3"/>
    <p:sldId id="285" r:id="rId4"/>
    <p:sldId id="275" r:id="rId5"/>
    <p:sldId id="281" r:id="rId6"/>
    <p:sldId id="282" r:id="rId7"/>
    <p:sldId id="283" r:id="rId8"/>
    <p:sldId id="269" r:id="rId9"/>
    <p:sldId id="286" r:id="rId10"/>
    <p:sldId id="279" r:id="rId11"/>
    <p:sldId id="280" r:id="rId12"/>
    <p:sldId id="287" r:id="rId1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E7BB0-B326-4921-AFCB-3E1667212C1B}" v="7" dt="2021-02-11T22:17:50.23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94" autoAdjust="0"/>
  </p:normalViewPr>
  <p:slideViewPr>
    <p:cSldViewPr snapToGrid="0">
      <p:cViewPr varScale="1">
        <p:scale>
          <a:sx n="70" d="100"/>
          <a:sy n="70" d="100"/>
        </p:scale>
        <p:origin x="1123" y="62"/>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30E08F2E-5F06-4CE2-A139-452A1382A6F0}" type="datetimeFigureOut">
              <a:rPr lang="en-US"/>
              <a:t>7/19/2021</a:t>
            </a:fld>
            <a:endParaRPr/>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A4C5DC6-1594-414D-9341-ABA08739246C}" type="datetimeFigureOut">
              <a:rPr lang="en-US"/>
              <a:t>7/19/2021</a:t>
            </a:fld>
            <a:endParaRP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7/19/2021</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7/19/2021</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7/19/2021</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7/19/2021</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7/19/2021</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7/19/2021</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7/19/2021</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7/19/2021</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7/19/2021</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7/19/2021</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Pedestrian Bridge Project </a:t>
            </a:r>
          </a:p>
        </p:txBody>
      </p:sp>
      <p:sp>
        <p:nvSpPr>
          <p:cNvPr id="3" name="Subtitle 2"/>
          <p:cNvSpPr>
            <a:spLocks noGrp="1"/>
          </p:cNvSpPr>
          <p:nvPr>
            <p:ph type="subTitle" idx="1"/>
          </p:nvPr>
        </p:nvSpPr>
        <p:spPr/>
        <p:txBody>
          <a:bodyPr/>
          <a:lstStyle/>
          <a:p>
            <a:r>
              <a:rPr lang="en-US" dirty="0"/>
              <a:t>Started in 2013</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298" y="315159"/>
            <a:ext cx="9371949" cy="1183566"/>
          </a:xfrm>
        </p:spPr>
        <p:txBody>
          <a:bodyPr/>
          <a:lstStyle/>
          <a:p>
            <a:r>
              <a:rPr lang="en-US" dirty="0"/>
              <a:t>Moving forward with 2021 Construction </a:t>
            </a:r>
          </a:p>
        </p:txBody>
      </p:sp>
      <p:sp>
        <p:nvSpPr>
          <p:cNvPr id="3" name="Text Placeholder 2"/>
          <p:cNvSpPr>
            <a:spLocks noGrp="1"/>
          </p:cNvSpPr>
          <p:nvPr>
            <p:ph type="body" idx="1"/>
          </p:nvPr>
        </p:nvSpPr>
        <p:spPr/>
        <p:txBody>
          <a:bodyPr/>
          <a:lstStyle/>
          <a:p>
            <a:r>
              <a:rPr lang="en-US" dirty="0"/>
              <a:t>Estimated cost for Project</a:t>
            </a:r>
          </a:p>
        </p:txBody>
      </p:sp>
      <p:sp>
        <p:nvSpPr>
          <p:cNvPr id="4" name="Content Placeholder 3"/>
          <p:cNvSpPr>
            <a:spLocks noGrp="1"/>
          </p:cNvSpPr>
          <p:nvPr>
            <p:ph sz="half" idx="2"/>
          </p:nvPr>
        </p:nvSpPr>
        <p:spPr>
          <a:xfrm>
            <a:off x="602166" y="2434147"/>
            <a:ext cx="5416109" cy="3811271"/>
          </a:xfrm>
        </p:spPr>
        <p:txBody>
          <a:bodyPr numCol="1">
            <a:normAutofit/>
          </a:bodyPr>
          <a:lstStyle/>
          <a:p>
            <a:pPr marL="0" indent="0">
              <a:buNone/>
            </a:pPr>
            <a:r>
              <a:rPr lang="en-US" sz="1800" dirty="0">
                <a:latin typeface="Abadi" panose="020B0604020104020204" pitchFamily="34" charset="0"/>
              </a:rPr>
              <a:t>Construction estimate		$649,790</a:t>
            </a:r>
          </a:p>
          <a:p>
            <a:pPr marL="0" indent="0">
              <a:buNone/>
            </a:pPr>
            <a:r>
              <a:rPr lang="en-US" sz="1800" dirty="0">
                <a:latin typeface="Abadi" panose="020B0604020104020204" pitchFamily="34" charset="0"/>
              </a:rPr>
              <a:t>10% overrun 			$  64,979</a:t>
            </a:r>
          </a:p>
          <a:p>
            <a:pPr marL="0" indent="0">
              <a:buNone/>
            </a:pPr>
            <a:r>
              <a:rPr lang="en-US" sz="1800" dirty="0">
                <a:latin typeface="Abadi" panose="020B0604020104020204" pitchFamily="34" charset="0"/>
              </a:rPr>
              <a:t>Project Site Engineer		$  65,000</a:t>
            </a:r>
          </a:p>
          <a:p>
            <a:pPr marL="0" indent="0">
              <a:buNone/>
            </a:pPr>
            <a:r>
              <a:rPr lang="en-US" sz="1800" dirty="0">
                <a:latin typeface="Abadi" panose="020B0604020104020204" pitchFamily="34" charset="0"/>
              </a:rPr>
              <a:t>Outstanding Invoices		$    2,890</a:t>
            </a:r>
          </a:p>
          <a:p>
            <a:pPr marL="0" indent="0">
              <a:buNone/>
            </a:pPr>
            <a:r>
              <a:rPr lang="en-US" sz="1800" dirty="0">
                <a:latin typeface="Abadi" panose="020B0604020104020204" pitchFamily="34" charset="0"/>
              </a:rPr>
              <a:t>Town has paid as of June 2020 	</a:t>
            </a:r>
            <a:r>
              <a:rPr lang="en-US" u="sng" dirty="0">
                <a:latin typeface="Abadi" panose="020B0604020104020204" pitchFamily="34" charset="0"/>
              </a:rPr>
              <a:t>$</a:t>
            </a:r>
            <a:r>
              <a:rPr lang="en-US" sz="1800" u="sng" dirty="0">
                <a:latin typeface="Abadi" panose="020B0604020104020204" pitchFamily="34" charset="0"/>
              </a:rPr>
              <a:t>136,121</a:t>
            </a:r>
            <a:endParaRPr lang="en-US" dirty="0">
              <a:latin typeface="Abadi" panose="020B0604020104020204" pitchFamily="34" charset="0"/>
            </a:endParaRPr>
          </a:p>
          <a:p>
            <a:pPr marL="0" indent="0">
              <a:buNone/>
            </a:pPr>
            <a:r>
              <a:rPr lang="en-US" dirty="0">
                <a:latin typeface="Abadi" panose="020B0604020104020204" pitchFamily="34" charset="0"/>
              </a:rPr>
              <a:t>				</a:t>
            </a:r>
            <a:r>
              <a:rPr lang="en-US" dirty="0">
                <a:solidFill>
                  <a:srgbClr val="72AF2F"/>
                </a:solidFill>
                <a:latin typeface="Abadi" panose="020B0604020104020204" pitchFamily="34" charset="0"/>
              </a:rPr>
              <a:t>$918,780</a:t>
            </a:r>
          </a:p>
          <a:p>
            <a:pPr marL="0" indent="0">
              <a:buNone/>
            </a:pPr>
            <a:endParaRPr lang="en-US" sz="1400" dirty="0">
              <a:latin typeface="Abadi" panose="020B0604020104020204" pitchFamily="34" charset="0"/>
            </a:endParaRPr>
          </a:p>
          <a:p>
            <a:pPr marL="0" indent="0" algn="ctr">
              <a:buNone/>
            </a:pPr>
            <a:r>
              <a:rPr lang="en-US" sz="1400" dirty="0">
                <a:latin typeface="Abadi" panose="020B0604020104020204" pitchFamily="34" charset="0"/>
              </a:rPr>
              <a:t>**Note Construction cost are estimated, we may want to plan to use full grant for budgeting purposes </a:t>
            </a:r>
            <a:endParaRPr lang="en-US" dirty="0">
              <a:latin typeface="Abadi" panose="020B0604020104020204" pitchFamily="34" charset="0"/>
            </a:endParaRPr>
          </a:p>
        </p:txBody>
      </p:sp>
      <p:sp>
        <p:nvSpPr>
          <p:cNvPr id="5" name="Text Placeholder 4"/>
          <p:cNvSpPr>
            <a:spLocks noGrp="1"/>
          </p:cNvSpPr>
          <p:nvPr>
            <p:ph type="body" sz="quarter" idx="3"/>
          </p:nvPr>
        </p:nvSpPr>
        <p:spPr/>
        <p:txBody>
          <a:bodyPr/>
          <a:lstStyle/>
          <a:p>
            <a:r>
              <a:rPr lang="en-US" dirty="0"/>
              <a:t>Amount need to move forward</a:t>
            </a:r>
          </a:p>
        </p:txBody>
      </p:sp>
      <p:sp>
        <p:nvSpPr>
          <p:cNvPr id="6" name="Content Placeholder 5"/>
          <p:cNvSpPr>
            <a:spLocks noGrp="1"/>
          </p:cNvSpPr>
          <p:nvPr>
            <p:ph sz="quarter" idx="4"/>
          </p:nvPr>
        </p:nvSpPr>
        <p:spPr/>
        <p:txBody>
          <a:bodyPr>
            <a:normAutofit/>
          </a:bodyPr>
          <a:lstStyle/>
          <a:p>
            <a:r>
              <a:rPr lang="en-US" sz="1200" dirty="0">
                <a:solidFill>
                  <a:srgbClr val="92D050"/>
                </a:solidFill>
                <a:latin typeface="Abadi" panose="020B0604020104020204" pitchFamily="34" charset="0"/>
              </a:rPr>
              <a:t>Grant Project funds total 	$921,700 </a:t>
            </a:r>
          </a:p>
          <a:p>
            <a:r>
              <a:rPr lang="en-US" sz="1200" dirty="0">
                <a:latin typeface="Abadi" panose="020B0604020104020204" pitchFamily="34" charset="0"/>
              </a:rPr>
              <a:t>Federal dollars 		$741,604</a:t>
            </a:r>
          </a:p>
          <a:p>
            <a:r>
              <a:rPr lang="en-US" sz="1200" dirty="0">
                <a:latin typeface="Abadi" panose="020B0604020104020204" pitchFamily="34" charset="0"/>
              </a:rPr>
              <a:t>State dollars		$  35,056</a:t>
            </a:r>
          </a:p>
          <a:p>
            <a:r>
              <a:rPr lang="en-US" sz="1200" dirty="0">
                <a:latin typeface="Abadi" panose="020B0604020104020204" pitchFamily="34" charset="0"/>
              </a:rPr>
              <a:t>Town dollars 		$145,040</a:t>
            </a:r>
          </a:p>
          <a:p>
            <a:endParaRPr lang="en-US" sz="1800" dirty="0">
              <a:latin typeface="Abadi" panose="020B0604020104020204" pitchFamily="34" charset="0"/>
            </a:endParaRPr>
          </a:p>
          <a:p>
            <a:pPr marL="0" indent="0">
              <a:buNone/>
            </a:pPr>
            <a:r>
              <a:rPr lang="en-US" sz="1800" dirty="0">
                <a:latin typeface="Abadi" panose="020B0604020104020204" pitchFamily="34" charset="0"/>
              </a:rPr>
              <a:t>Town portion of grant	$145,040</a:t>
            </a:r>
          </a:p>
          <a:p>
            <a:pPr marL="0" indent="0">
              <a:buNone/>
            </a:pPr>
            <a:r>
              <a:rPr lang="en-US" sz="1800" dirty="0">
                <a:latin typeface="Abadi" panose="020B0604020104020204" pitchFamily="34" charset="0"/>
              </a:rPr>
              <a:t>Outstanding invoices	</a:t>
            </a:r>
            <a:r>
              <a:rPr lang="en-US" sz="1800" u="sng" dirty="0">
                <a:latin typeface="Abadi" panose="020B0604020104020204" pitchFamily="34" charset="0"/>
              </a:rPr>
              <a:t>$    2,890</a:t>
            </a:r>
          </a:p>
          <a:p>
            <a:pPr marL="0" indent="0">
              <a:buNone/>
            </a:pPr>
            <a:r>
              <a:rPr lang="en-US" sz="1800" dirty="0">
                <a:latin typeface="Abadi" panose="020B0604020104020204" pitchFamily="34" charset="0"/>
              </a:rPr>
              <a:t>                                        $147,930</a:t>
            </a:r>
            <a:endParaRPr lang="en-US" sz="600" dirty="0">
              <a:latin typeface="Abadi" panose="020B0604020104020204" pitchFamily="34" charset="0"/>
            </a:endParaRPr>
          </a:p>
          <a:p>
            <a:pPr marL="0" indent="0">
              <a:buNone/>
            </a:pPr>
            <a:r>
              <a:rPr lang="en-US" sz="1800" dirty="0">
                <a:latin typeface="Abadi" panose="020B0604020104020204" pitchFamily="34" charset="0"/>
              </a:rPr>
              <a:t>Already paid by the town	</a:t>
            </a:r>
            <a:r>
              <a:rPr lang="en-US" sz="1800" u="sng" dirty="0">
                <a:latin typeface="Abadi" panose="020B0604020104020204" pitchFamily="34" charset="0"/>
              </a:rPr>
              <a:t>$   21,083</a:t>
            </a:r>
          </a:p>
          <a:p>
            <a:pPr marL="0" indent="0">
              <a:buNone/>
            </a:pPr>
            <a:r>
              <a:rPr lang="en-US" sz="1800" dirty="0">
                <a:solidFill>
                  <a:srgbClr val="92D050"/>
                </a:solidFill>
                <a:latin typeface="Abadi" panose="020B0604020104020204" pitchFamily="34" charset="0"/>
              </a:rPr>
              <a:t>Estimate amount needed	$126,847</a:t>
            </a:r>
            <a:endParaRPr lang="en-US" sz="800" dirty="0">
              <a:solidFill>
                <a:srgbClr val="92D050"/>
              </a:solidFill>
              <a:latin typeface="Abadi" panose="020B0604020104020204" pitchFamily="34" charset="0"/>
            </a:endParaRPr>
          </a:p>
          <a:p>
            <a:endParaRPr lang="en-US" sz="1800" dirty="0">
              <a:latin typeface="Abadi" panose="020B0604020104020204" pitchFamily="34" charset="0"/>
            </a:endParaRPr>
          </a:p>
          <a:p>
            <a:endParaRPr lang="en-US" sz="1800" dirty="0"/>
          </a:p>
        </p:txBody>
      </p:sp>
      <p:sp>
        <p:nvSpPr>
          <p:cNvPr id="7" name="Slide Number Placeholder 6"/>
          <p:cNvSpPr>
            <a:spLocks noGrp="1"/>
          </p:cNvSpPr>
          <p:nvPr>
            <p:ph type="sldNum" sz="quarter" idx="12"/>
          </p:nvPr>
        </p:nvSpPr>
        <p:spPr/>
        <p:txBody>
          <a:bodyPr/>
          <a:lstStyle/>
          <a:p>
            <a:fld id="{9CD8D479-8942-46E8-A226-A4E01F7A105C}" type="slidenum">
              <a:rPr lang="en-US" smtClean="0"/>
              <a:t>10</a:t>
            </a:fld>
            <a:endParaRPr lang="en-US" dirty="0"/>
          </a:p>
        </p:txBody>
      </p:sp>
      <p:sp>
        <p:nvSpPr>
          <p:cNvPr id="8" name="Date Placeholder 7"/>
          <p:cNvSpPr>
            <a:spLocks noGrp="1"/>
          </p:cNvSpPr>
          <p:nvPr>
            <p:ph type="dt" sz="half" idx="10"/>
          </p:nvPr>
        </p:nvSpPr>
        <p:spPr/>
        <p:txBody>
          <a:bodyPr/>
          <a:lstStyle/>
          <a:p>
            <a:r>
              <a:rPr lang="en-US" dirty="0"/>
              <a:t>2/11/2021</a:t>
            </a:r>
          </a:p>
        </p:txBody>
      </p:sp>
      <p:sp>
        <p:nvSpPr>
          <p:cNvPr id="9" name="Footer Placeholder 8"/>
          <p:cNvSpPr>
            <a:spLocks noGrp="1"/>
          </p:cNvSpPr>
          <p:nvPr>
            <p:ph type="ftr" sz="quarter" idx="11"/>
          </p:nvPr>
        </p:nvSpPr>
        <p:spPr/>
        <p:txBody>
          <a:bodyPr/>
          <a:lstStyle/>
          <a:p>
            <a:r>
              <a:rPr lang="en-US" dirty="0"/>
              <a:t>Ped Bridge Project</a:t>
            </a:r>
          </a:p>
        </p:txBody>
      </p:sp>
    </p:spTree>
    <p:extLst>
      <p:ext uri="{BB962C8B-B14F-4D97-AF65-F5344CB8AC3E}">
        <p14:creationId xmlns:p14="http://schemas.microsoft.com/office/powerpoint/2010/main" val="27883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Cost to Not Move forward with Project</a:t>
            </a:r>
            <a:endParaRPr lang="en-US" dirty="0"/>
          </a:p>
        </p:txBody>
      </p:sp>
      <p:sp>
        <p:nvSpPr>
          <p:cNvPr id="3" name="Slide Number Placeholder 2"/>
          <p:cNvSpPr>
            <a:spLocks noGrp="1"/>
          </p:cNvSpPr>
          <p:nvPr>
            <p:ph type="sldNum" sz="quarter" idx="12"/>
          </p:nvPr>
        </p:nvSpPr>
        <p:spPr/>
        <p:txBody>
          <a:bodyPr/>
          <a:lstStyle/>
          <a:p>
            <a:fld id="{9CD8D479-8942-46E8-A226-A4E01F7A105C}" type="slidenum">
              <a:rPr lang="en-US" smtClean="0"/>
              <a:t>11</a:t>
            </a:fld>
            <a:endParaRPr lang="en-US"/>
          </a:p>
        </p:txBody>
      </p:sp>
      <p:sp>
        <p:nvSpPr>
          <p:cNvPr id="4" name="Date Placeholder 3"/>
          <p:cNvSpPr>
            <a:spLocks noGrp="1"/>
          </p:cNvSpPr>
          <p:nvPr>
            <p:ph type="dt" sz="half" idx="10"/>
          </p:nvPr>
        </p:nvSpPr>
        <p:spPr/>
        <p:txBody>
          <a:bodyPr/>
          <a:lstStyle/>
          <a:p>
            <a:r>
              <a:rPr lang="en-US" dirty="0"/>
              <a:t>2/11/2021</a:t>
            </a:r>
          </a:p>
        </p:txBody>
      </p:sp>
      <p:sp>
        <p:nvSpPr>
          <p:cNvPr id="5" name="Footer Placeholder 4"/>
          <p:cNvSpPr>
            <a:spLocks noGrp="1"/>
          </p:cNvSpPr>
          <p:nvPr>
            <p:ph type="ftr" sz="quarter" idx="11"/>
          </p:nvPr>
        </p:nvSpPr>
        <p:spPr/>
        <p:txBody>
          <a:bodyPr/>
          <a:lstStyle/>
          <a:p>
            <a:r>
              <a:rPr lang="en-US" dirty="0"/>
              <a:t>Ped Bridge Project</a:t>
            </a:r>
          </a:p>
        </p:txBody>
      </p:sp>
      <p:sp>
        <p:nvSpPr>
          <p:cNvPr id="7" name="TextBox 6">
            <a:extLst>
              <a:ext uri="{FF2B5EF4-FFF2-40B4-BE49-F238E27FC236}">
                <a16:creationId xmlns:a16="http://schemas.microsoft.com/office/drawing/2014/main" id="{442BCAF4-9A3B-4A73-AAEF-A36AE7C54305}"/>
              </a:ext>
            </a:extLst>
          </p:cNvPr>
          <p:cNvSpPr txBox="1"/>
          <p:nvPr/>
        </p:nvSpPr>
        <p:spPr>
          <a:xfrm>
            <a:off x="3288483" y="1786854"/>
            <a:ext cx="5729682" cy="1200329"/>
          </a:xfrm>
          <a:prstGeom prst="rect">
            <a:avLst/>
          </a:prstGeom>
          <a:noFill/>
        </p:spPr>
        <p:txBody>
          <a:bodyPr wrap="square" rtlCol="0">
            <a:spAutoFit/>
          </a:bodyPr>
          <a:lstStyle/>
          <a:p>
            <a:pPr algn="ctr"/>
            <a:r>
              <a:rPr lang="en-US" b="1" u="sng" dirty="0"/>
              <a:t>Grant Federal Pay Back prevision </a:t>
            </a:r>
          </a:p>
          <a:p>
            <a:pPr algn="ctr"/>
            <a:endParaRPr lang="en-US" b="1" u="sng" dirty="0"/>
          </a:p>
          <a:p>
            <a:pPr algn="ctr"/>
            <a:r>
              <a:rPr lang="en-US" dirty="0"/>
              <a:t>If the town doesn’t proceed with the project, we will need to pay back any federal money give toward the project</a:t>
            </a:r>
          </a:p>
        </p:txBody>
      </p:sp>
      <p:sp>
        <p:nvSpPr>
          <p:cNvPr id="9" name="TextBox 8">
            <a:extLst>
              <a:ext uri="{FF2B5EF4-FFF2-40B4-BE49-F238E27FC236}">
                <a16:creationId xmlns:a16="http://schemas.microsoft.com/office/drawing/2014/main" id="{91945648-B474-4ABF-A728-724C6FE26F7C}"/>
              </a:ext>
            </a:extLst>
          </p:cNvPr>
          <p:cNvSpPr txBox="1"/>
          <p:nvPr/>
        </p:nvSpPr>
        <p:spPr>
          <a:xfrm>
            <a:off x="3196204" y="3227663"/>
            <a:ext cx="6387362" cy="3693319"/>
          </a:xfrm>
          <a:prstGeom prst="rect">
            <a:avLst/>
          </a:prstGeom>
          <a:noFill/>
        </p:spPr>
        <p:txBody>
          <a:bodyPr wrap="square" rtlCol="0">
            <a:spAutoFit/>
          </a:bodyPr>
          <a:lstStyle/>
          <a:p>
            <a:r>
              <a:rPr lang="en-US" dirty="0">
                <a:latin typeface="Abadi" panose="020B0604020104020204" pitchFamily="34" charset="0"/>
              </a:rPr>
              <a:t>Reimbursed Federal Money from Grants	$127,820.15</a:t>
            </a:r>
          </a:p>
          <a:p>
            <a:r>
              <a:rPr lang="en-US" dirty="0">
                <a:latin typeface="Abadi" panose="020B0604020104020204" pitchFamily="34" charset="0"/>
              </a:rPr>
              <a:t>Amount that the State was reimbursed 	</a:t>
            </a:r>
            <a:r>
              <a:rPr lang="en-US" u="sng" dirty="0">
                <a:latin typeface="Abadi" panose="020B0604020104020204" pitchFamily="34" charset="0"/>
              </a:rPr>
              <a:t>$  35,056.67</a:t>
            </a:r>
          </a:p>
          <a:p>
            <a:endParaRPr lang="en-US" dirty="0">
              <a:latin typeface="Abadi" panose="020B0604020104020204" pitchFamily="34" charset="0"/>
            </a:endParaRPr>
          </a:p>
          <a:p>
            <a:r>
              <a:rPr lang="en-US" dirty="0">
                <a:solidFill>
                  <a:srgbClr val="72AF2F"/>
                </a:solidFill>
                <a:latin typeface="Abadi" panose="020B0604020104020204" pitchFamily="34" charset="0"/>
              </a:rPr>
              <a:t>Total we will need to budget</a:t>
            </a:r>
          </a:p>
          <a:p>
            <a:r>
              <a:rPr lang="en-US" dirty="0">
                <a:solidFill>
                  <a:srgbClr val="72AF2F"/>
                </a:solidFill>
                <a:latin typeface="Abadi" panose="020B0604020104020204" pitchFamily="34" charset="0"/>
              </a:rPr>
              <a:t>to pay back the Federal Grant		$162,876.82</a:t>
            </a:r>
          </a:p>
          <a:p>
            <a:r>
              <a:rPr lang="en-US" dirty="0">
                <a:latin typeface="Abadi" panose="020B0604020104020204" pitchFamily="34" charset="0"/>
              </a:rPr>
              <a:t>Amount we have paid as of June 2020	$  21,083.00</a:t>
            </a:r>
          </a:p>
          <a:p>
            <a:r>
              <a:rPr lang="en-US" dirty="0">
                <a:latin typeface="Abadi" panose="020B0604020104020204" pitchFamily="34" charset="0"/>
              </a:rPr>
              <a:t>Outstanding invoice			$    2,890.00</a:t>
            </a:r>
          </a:p>
          <a:p>
            <a:r>
              <a:rPr lang="en-US" dirty="0">
                <a:latin typeface="Abadi" panose="020B0604020104020204" pitchFamily="34" charset="0"/>
              </a:rPr>
              <a:t>Est. for additional cost not billed yet		$    2,000.00</a:t>
            </a:r>
          </a:p>
          <a:p>
            <a:endParaRPr lang="en-US" dirty="0">
              <a:latin typeface="Abadi" panose="020B0604020104020204" pitchFamily="34" charset="0"/>
            </a:endParaRPr>
          </a:p>
          <a:p>
            <a:r>
              <a:rPr lang="en-US" dirty="0">
                <a:latin typeface="Abadi" panose="020B0604020104020204" pitchFamily="34" charset="0"/>
              </a:rPr>
              <a:t>Estimated cost to the town			$188,849.82</a:t>
            </a:r>
          </a:p>
          <a:p>
            <a:endParaRPr lang="en-US" dirty="0"/>
          </a:p>
          <a:p>
            <a:endParaRPr lang="en-US" dirty="0"/>
          </a:p>
          <a:p>
            <a:endParaRPr lang="en-US" dirty="0"/>
          </a:p>
        </p:txBody>
      </p:sp>
    </p:spTree>
    <p:extLst>
      <p:ext uri="{BB962C8B-B14F-4D97-AF65-F5344CB8AC3E}">
        <p14:creationId xmlns:p14="http://schemas.microsoft.com/office/powerpoint/2010/main" val="133229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246A-BAA9-4349-BA6F-77C0ECCC3484}"/>
              </a:ext>
            </a:extLst>
          </p:cNvPr>
          <p:cNvSpPr>
            <a:spLocks noGrp="1"/>
          </p:cNvSpPr>
          <p:nvPr>
            <p:ph type="title"/>
          </p:nvPr>
        </p:nvSpPr>
        <p:spPr>
          <a:xfrm>
            <a:off x="1410026" y="276087"/>
            <a:ext cx="9371949" cy="1183566"/>
          </a:xfrm>
        </p:spPr>
        <p:txBody>
          <a:bodyPr anchor="b">
            <a:normAutofit/>
          </a:bodyPr>
          <a:lstStyle/>
          <a:p>
            <a:r>
              <a:rPr lang="en-US"/>
              <a:t>Items to consider as we move forward</a:t>
            </a:r>
          </a:p>
        </p:txBody>
      </p:sp>
      <p:pic>
        <p:nvPicPr>
          <p:cNvPr id="9" name="Picture Placeholder 8" descr="A yellow balloon with a smiley face&#10;&#10;Description automatically generated with low confidence">
            <a:extLst>
              <a:ext uri="{FF2B5EF4-FFF2-40B4-BE49-F238E27FC236}">
                <a16:creationId xmlns:a16="http://schemas.microsoft.com/office/drawing/2014/main" id="{A7E20997-DAB6-4AB4-965A-E2C50F90095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97511" y="1556281"/>
            <a:ext cx="3234476" cy="4620682"/>
          </a:xfrm>
          <a:noFill/>
        </p:spPr>
      </p:pic>
      <p:sp>
        <p:nvSpPr>
          <p:cNvPr id="4" name="Text Placeholder 3">
            <a:extLst>
              <a:ext uri="{FF2B5EF4-FFF2-40B4-BE49-F238E27FC236}">
                <a16:creationId xmlns:a16="http://schemas.microsoft.com/office/drawing/2014/main" id="{B605EC18-B14D-4A7D-8C07-A0CB979EADEF}"/>
              </a:ext>
            </a:extLst>
          </p:cNvPr>
          <p:cNvSpPr>
            <a:spLocks noGrp="1"/>
          </p:cNvSpPr>
          <p:nvPr>
            <p:ph sz="half" idx="2"/>
          </p:nvPr>
        </p:nvSpPr>
        <p:spPr>
          <a:xfrm>
            <a:off x="6172200" y="1556281"/>
            <a:ext cx="4609775" cy="4620682"/>
          </a:xfrm>
        </p:spPr>
        <p:txBody>
          <a:bodyPr>
            <a:normAutofit/>
          </a:bodyPr>
          <a:lstStyle/>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Contractors only hold their price for 30 day and delays on accepting the bid would put us at risk of losing the contractor or our current bid price.</a:t>
            </a:r>
          </a:p>
          <a:p>
            <a:pPr marL="285750" indent="-285750">
              <a:buFont typeface="Arial" panose="020B0604020202020204" pitchFamily="34" charset="0"/>
              <a:buChar char="•"/>
            </a:pPr>
            <a:r>
              <a:rPr lang="en-US" sz="1500" dirty="0"/>
              <a:t>If this project goes back out to bid, we will be at risk of getting higher bids.</a:t>
            </a:r>
          </a:p>
          <a:p>
            <a:pPr marL="285750" indent="-285750">
              <a:buFont typeface="Arial" panose="020B0604020202020204" pitchFamily="34" charset="0"/>
              <a:buChar char="•"/>
            </a:pPr>
            <a:r>
              <a:rPr lang="en-US" sz="1500" dirty="0"/>
              <a:t>As part of the US Route 2 project, VTrans has agree to help with the second phase of this project and put in the sidewalks from the west side of the bridge up to the parking lot in front of the Town Hall Opera House at no cost to the town.  If we don’t continue with this project, they would have no reason of put that sidewalk in and would remove that from US Route 2 project.</a:t>
            </a:r>
          </a:p>
          <a:p>
            <a:pPr marL="285750" indent="-285750">
              <a:buFont typeface="Arial" panose="020B0604020202020204" pitchFamily="34" charset="0"/>
              <a:buChar char="•"/>
            </a:pPr>
            <a:r>
              <a:rPr lang="en-US" sz="1500" dirty="0"/>
              <a:t>We have not received an updated price from the VHB (project site engineer)  for the </a:t>
            </a:r>
            <a:r>
              <a:rPr lang="en-US" sz="1500"/>
              <a:t>reduced  scoped project</a:t>
            </a:r>
            <a:r>
              <a:rPr lang="en-US" sz="1500" dirty="0"/>
              <a:t>.</a:t>
            </a:r>
          </a:p>
          <a:p>
            <a:endParaRPr lang="en-US" sz="1500" dirty="0"/>
          </a:p>
          <a:p>
            <a:pPr marL="285750" indent="-285750">
              <a:buFont typeface="Arial" panose="020B0604020202020204" pitchFamily="34" charset="0"/>
              <a:buChar char="•"/>
            </a:pPr>
            <a:endParaRPr lang="en-US" sz="1500" dirty="0"/>
          </a:p>
        </p:txBody>
      </p:sp>
      <p:sp>
        <p:nvSpPr>
          <p:cNvPr id="5" name="Slide Number Placeholder 4">
            <a:extLst>
              <a:ext uri="{FF2B5EF4-FFF2-40B4-BE49-F238E27FC236}">
                <a16:creationId xmlns:a16="http://schemas.microsoft.com/office/drawing/2014/main" id="{CB6B3884-397E-4218-ABF8-984DC26B1CC8}"/>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12</a:t>
            </a:fld>
            <a:endParaRPr lang="en-US" sz="1000"/>
          </a:p>
        </p:txBody>
      </p:sp>
      <p:sp>
        <p:nvSpPr>
          <p:cNvPr id="6" name="Date Placeholder 5">
            <a:extLst>
              <a:ext uri="{FF2B5EF4-FFF2-40B4-BE49-F238E27FC236}">
                <a16:creationId xmlns:a16="http://schemas.microsoft.com/office/drawing/2014/main" id="{F6898A5B-2338-42FA-8733-7F7E1FBC20A2}"/>
              </a:ext>
            </a:extLst>
          </p:cNvPr>
          <p:cNvSpPr>
            <a:spLocks noGrp="1"/>
          </p:cNvSpPr>
          <p:nvPr>
            <p:ph type="dt" sz="half" idx="10"/>
          </p:nvPr>
        </p:nvSpPr>
        <p:spPr>
          <a:xfrm>
            <a:off x="453403" y="6629400"/>
            <a:ext cx="1000662" cy="228600"/>
          </a:xfrm>
        </p:spPr>
        <p:txBody>
          <a:bodyPr anchor="ctr">
            <a:normAutofit/>
          </a:bodyPr>
          <a:lstStyle/>
          <a:p>
            <a:pPr>
              <a:lnSpc>
                <a:spcPct val="90000"/>
              </a:lnSpc>
              <a:spcAft>
                <a:spcPts val="600"/>
              </a:spcAft>
            </a:pPr>
            <a:r>
              <a:rPr lang="en-US" sz="1000" dirty="0"/>
              <a:t>2/11/2021</a:t>
            </a:r>
          </a:p>
        </p:txBody>
      </p:sp>
      <p:sp>
        <p:nvSpPr>
          <p:cNvPr id="7" name="Footer Placeholder 6">
            <a:extLst>
              <a:ext uri="{FF2B5EF4-FFF2-40B4-BE49-F238E27FC236}">
                <a16:creationId xmlns:a16="http://schemas.microsoft.com/office/drawing/2014/main" id="{7E14938A-9038-4AA9-9DCF-8D1FC0A74F60}"/>
              </a:ext>
            </a:extLst>
          </p:cNvPr>
          <p:cNvSpPr>
            <a:spLocks noGrp="1"/>
          </p:cNvSpPr>
          <p:nvPr>
            <p:ph type="ftr" sz="quarter" idx="11"/>
          </p:nvPr>
        </p:nvSpPr>
        <p:spPr>
          <a:xfrm>
            <a:off x="1637716" y="6629400"/>
            <a:ext cx="9144259" cy="228600"/>
          </a:xfrm>
        </p:spPr>
        <p:txBody>
          <a:bodyPr anchor="ctr">
            <a:normAutofit lnSpcReduction="10000"/>
          </a:bodyPr>
          <a:lstStyle/>
          <a:p>
            <a:r>
              <a:rPr lang="en-US" sz="1000"/>
              <a:t>Ped Bridge Project</a:t>
            </a:r>
            <a:endParaRPr lang="en-US" sz="1000" dirty="0"/>
          </a:p>
        </p:txBody>
      </p:sp>
    </p:spTree>
    <p:extLst>
      <p:ext uri="{BB962C8B-B14F-4D97-AF65-F5344CB8AC3E}">
        <p14:creationId xmlns:p14="http://schemas.microsoft.com/office/powerpoint/2010/main" val="413962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192C-F908-4F51-BC2D-3D880CFDA11B}"/>
              </a:ext>
            </a:extLst>
          </p:cNvPr>
          <p:cNvSpPr>
            <a:spLocks noGrp="1"/>
          </p:cNvSpPr>
          <p:nvPr>
            <p:ph type="title"/>
          </p:nvPr>
        </p:nvSpPr>
        <p:spPr/>
        <p:txBody>
          <a:bodyPr/>
          <a:lstStyle/>
          <a:p>
            <a:pPr algn="ctr"/>
            <a:r>
              <a:rPr lang="en-US" dirty="0"/>
              <a:t>Goal Of The Project</a:t>
            </a:r>
          </a:p>
        </p:txBody>
      </p:sp>
      <p:sp>
        <p:nvSpPr>
          <p:cNvPr id="3" name="Content Placeholder 2">
            <a:extLst>
              <a:ext uri="{FF2B5EF4-FFF2-40B4-BE49-F238E27FC236}">
                <a16:creationId xmlns:a16="http://schemas.microsoft.com/office/drawing/2014/main" id="{542CA909-1589-4775-86DC-A19CF06797D9}"/>
              </a:ext>
            </a:extLst>
          </p:cNvPr>
          <p:cNvSpPr>
            <a:spLocks noGrp="1"/>
          </p:cNvSpPr>
          <p:nvPr>
            <p:ph idx="1"/>
          </p:nvPr>
        </p:nvSpPr>
        <p:spPr>
          <a:xfrm>
            <a:off x="3917659" y="3263836"/>
            <a:ext cx="4999838" cy="2188504"/>
          </a:xfrm>
        </p:spPr>
        <p:txBody>
          <a:bodyPr numCol="2">
            <a:normAutofit fontScale="70000" lnSpcReduction="20000"/>
          </a:bodyPr>
          <a:lstStyle/>
          <a:p>
            <a:r>
              <a:rPr lang="en-US" dirty="0"/>
              <a:t>Goddard		</a:t>
            </a:r>
          </a:p>
          <a:p>
            <a:r>
              <a:rPr lang="en-US" dirty="0"/>
              <a:t>Post Office</a:t>
            </a:r>
          </a:p>
          <a:p>
            <a:r>
              <a:rPr lang="en-US" dirty="0"/>
              <a:t>Health Center</a:t>
            </a:r>
          </a:p>
          <a:p>
            <a:r>
              <a:rPr lang="en-US" dirty="0"/>
              <a:t>Library</a:t>
            </a:r>
          </a:p>
          <a:p>
            <a:r>
              <a:rPr lang="en-US" dirty="0"/>
              <a:t>Town Hall Opera House</a:t>
            </a:r>
          </a:p>
          <a:p>
            <a:r>
              <a:rPr lang="en-US" dirty="0"/>
              <a:t>Church</a:t>
            </a:r>
          </a:p>
          <a:p>
            <a:r>
              <a:rPr lang="en-US" dirty="0"/>
              <a:t>Rec Field</a:t>
            </a:r>
          </a:p>
          <a:p>
            <a:r>
              <a:rPr lang="en-US" dirty="0"/>
              <a:t>Bookstore</a:t>
            </a:r>
          </a:p>
          <a:p>
            <a:r>
              <a:rPr lang="en-US" dirty="0"/>
              <a:t>Positive Pie</a:t>
            </a:r>
          </a:p>
          <a:p>
            <a:r>
              <a:rPr lang="en-US" dirty="0"/>
              <a:t>Municipal Building</a:t>
            </a:r>
          </a:p>
          <a:p>
            <a:r>
              <a:rPr lang="en-US" dirty="0"/>
              <a:t>Plainfield Co-op</a:t>
            </a:r>
          </a:p>
          <a:p>
            <a:r>
              <a:rPr lang="en-US" dirty="0"/>
              <a:t>Mill Street Park  and Parking</a:t>
            </a:r>
          </a:p>
          <a:p>
            <a:r>
              <a:rPr lang="en-US" dirty="0"/>
              <a:t> Plainfield Park and Ride</a:t>
            </a:r>
          </a:p>
        </p:txBody>
      </p:sp>
      <p:sp>
        <p:nvSpPr>
          <p:cNvPr id="4" name="Slide Number Placeholder 3">
            <a:extLst>
              <a:ext uri="{FF2B5EF4-FFF2-40B4-BE49-F238E27FC236}">
                <a16:creationId xmlns:a16="http://schemas.microsoft.com/office/drawing/2014/main" id="{DB340B0A-D4E5-4E8D-91F7-B59C5EB8BC51}"/>
              </a:ext>
            </a:extLst>
          </p:cNvPr>
          <p:cNvSpPr>
            <a:spLocks noGrp="1"/>
          </p:cNvSpPr>
          <p:nvPr>
            <p:ph type="sldNum" sz="quarter" idx="12"/>
          </p:nvPr>
        </p:nvSpPr>
        <p:spPr/>
        <p:txBody>
          <a:bodyPr/>
          <a:lstStyle/>
          <a:p>
            <a:fld id="{9CD8D479-8942-46E8-A226-A4E01F7A105C}" type="slidenum">
              <a:rPr lang="en-US" smtClean="0"/>
              <a:t>2</a:t>
            </a:fld>
            <a:endParaRPr lang="en-US"/>
          </a:p>
        </p:txBody>
      </p:sp>
      <p:sp>
        <p:nvSpPr>
          <p:cNvPr id="5" name="Date Placeholder 4">
            <a:extLst>
              <a:ext uri="{FF2B5EF4-FFF2-40B4-BE49-F238E27FC236}">
                <a16:creationId xmlns:a16="http://schemas.microsoft.com/office/drawing/2014/main" id="{571EFEAA-87E0-4A3B-8129-ADFBE167D46E}"/>
              </a:ext>
            </a:extLst>
          </p:cNvPr>
          <p:cNvSpPr>
            <a:spLocks noGrp="1"/>
          </p:cNvSpPr>
          <p:nvPr>
            <p:ph type="dt" sz="half" idx="10"/>
          </p:nvPr>
        </p:nvSpPr>
        <p:spPr/>
        <p:txBody>
          <a:bodyPr/>
          <a:lstStyle/>
          <a:p>
            <a:r>
              <a:rPr lang="en-US" dirty="0"/>
              <a:t>2/11/2021</a:t>
            </a:r>
          </a:p>
        </p:txBody>
      </p:sp>
      <p:sp>
        <p:nvSpPr>
          <p:cNvPr id="6" name="Footer Placeholder 5">
            <a:extLst>
              <a:ext uri="{FF2B5EF4-FFF2-40B4-BE49-F238E27FC236}">
                <a16:creationId xmlns:a16="http://schemas.microsoft.com/office/drawing/2014/main" id="{D1A664EE-FF15-45BD-AFC0-6B94912CD654}"/>
              </a:ext>
            </a:extLst>
          </p:cNvPr>
          <p:cNvSpPr>
            <a:spLocks noGrp="1"/>
          </p:cNvSpPr>
          <p:nvPr>
            <p:ph type="ftr" sz="quarter" idx="11"/>
          </p:nvPr>
        </p:nvSpPr>
        <p:spPr/>
        <p:txBody>
          <a:bodyPr/>
          <a:lstStyle/>
          <a:p>
            <a:r>
              <a:rPr lang="en-US" dirty="0"/>
              <a:t>Ped Bridge Project</a:t>
            </a:r>
          </a:p>
        </p:txBody>
      </p:sp>
      <p:sp>
        <p:nvSpPr>
          <p:cNvPr id="7" name="TextBox 6">
            <a:extLst>
              <a:ext uri="{FF2B5EF4-FFF2-40B4-BE49-F238E27FC236}">
                <a16:creationId xmlns:a16="http://schemas.microsoft.com/office/drawing/2014/main" id="{0471CB02-08A1-48ED-A8EC-92EC81F064F5}"/>
              </a:ext>
            </a:extLst>
          </p:cNvPr>
          <p:cNvSpPr txBox="1"/>
          <p:nvPr/>
        </p:nvSpPr>
        <p:spPr>
          <a:xfrm>
            <a:off x="3179428" y="1946246"/>
            <a:ext cx="5603845" cy="1200329"/>
          </a:xfrm>
          <a:prstGeom prst="rect">
            <a:avLst/>
          </a:prstGeom>
          <a:noFill/>
        </p:spPr>
        <p:txBody>
          <a:bodyPr wrap="square" rtlCol="0">
            <a:spAutoFit/>
          </a:bodyPr>
          <a:lstStyle/>
          <a:p>
            <a:pPr algn="ctr"/>
            <a:r>
              <a:rPr lang="en-US" sz="2400" b="1" dirty="0"/>
              <a:t>The Pedestrian Bridge is to provide the option of safe walking between all village amenities</a:t>
            </a:r>
          </a:p>
        </p:txBody>
      </p:sp>
      <p:pic>
        <p:nvPicPr>
          <p:cNvPr id="10" name="Picture 9" descr="A picture containing text, clipart&#10;&#10;Description automatically generated">
            <a:extLst>
              <a:ext uri="{FF2B5EF4-FFF2-40B4-BE49-F238E27FC236}">
                <a16:creationId xmlns:a16="http://schemas.microsoft.com/office/drawing/2014/main" id="{C9257AA9-43D2-4592-B71F-4BF73F8F99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987" y="4323635"/>
            <a:ext cx="2614908" cy="1947994"/>
          </a:xfrm>
          <a:prstGeom prst="rect">
            <a:avLst/>
          </a:prstGeom>
        </p:spPr>
      </p:pic>
      <p:sp>
        <p:nvSpPr>
          <p:cNvPr id="11" name="TextBox 10">
            <a:extLst>
              <a:ext uri="{FF2B5EF4-FFF2-40B4-BE49-F238E27FC236}">
                <a16:creationId xmlns:a16="http://schemas.microsoft.com/office/drawing/2014/main" id="{1C00AF17-88F4-4D19-BF18-492BD8BAA5D5}"/>
              </a:ext>
            </a:extLst>
          </p:cNvPr>
          <p:cNvSpPr txBox="1"/>
          <p:nvPr/>
        </p:nvSpPr>
        <p:spPr>
          <a:xfrm>
            <a:off x="3691053" y="5569601"/>
            <a:ext cx="6411951" cy="369332"/>
          </a:xfrm>
          <a:prstGeom prst="rect">
            <a:avLst/>
          </a:prstGeom>
          <a:noFill/>
        </p:spPr>
        <p:txBody>
          <a:bodyPr wrap="square" rtlCol="0">
            <a:spAutoFit/>
          </a:bodyPr>
          <a:lstStyle/>
          <a:p>
            <a:r>
              <a:rPr lang="en-US" dirty="0">
                <a:solidFill>
                  <a:srgbClr val="72AF2F"/>
                </a:solidFill>
              </a:rPr>
              <a:t>The Project is Funded by the Vtrans Bicycle Pedestrian Program</a:t>
            </a:r>
          </a:p>
        </p:txBody>
      </p:sp>
    </p:spTree>
    <p:extLst>
      <p:ext uri="{BB962C8B-B14F-4D97-AF65-F5344CB8AC3E}">
        <p14:creationId xmlns:p14="http://schemas.microsoft.com/office/powerpoint/2010/main" val="152257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1A7E-1CC2-488F-BE16-E1BECEA30F1D}"/>
              </a:ext>
            </a:extLst>
          </p:cNvPr>
          <p:cNvSpPr>
            <a:spLocks noGrp="1"/>
          </p:cNvSpPr>
          <p:nvPr>
            <p:ph type="title"/>
          </p:nvPr>
        </p:nvSpPr>
        <p:spPr>
          <a:xfrm>
            <a:off x="1410026" y="276087"/>
            <a:ext cx="9371949" cy="1183566"/>
          </a:xfrm>
        </p:spPr>
        <p:txBody>
          <a:bodyPr anchor="b">
            <a:normAutofit/>
          </a:bodyPr>
          <a:lstStyle/>
          <a:p>
            <a:r>
              <a:rPr lang="en-US" dirty="0"/>
              <a:t>Focused on the Community</a:t>
            </a:r>
            <a:endParaRPr lang="en-US"/>
          </a:p>
        </p:txBody>
      </p:sp>
      <p:sp>
        <p:nvSpPr>
          <p:cNvPr id="3" name="Content Placeholder 2">
            <a:extLst>
              <a:ext uri="{FF2B5EF4-FFF2-40B4-BE49-F238E27FC236}">
                <a16:creationId xmlns:a16="http://schemas.microsoft.com/office/drawing/2014/main" id="{1E85FF16-225B-4AD7-A5B9-CF2744BC4DAD}"/>
              </a:ext>
            </a:extLst>
          </p:cNvPr>
          <p:cNvSpPr>
            <a:spLocks noGrp="1"/>
          </p:cNvSpPr>
          <p:nvPr>
            <p:ph sz="half" idx="1"/>
          </p:nvPr>
        </p:nvSpPr>
        <p:spPr>
          <a:xfrm>
            <a:off x="1409700" y="1556281"/>
            <a:ext cx="4610099" cy="4620682"/>
          </a:xfrm>
        </p:spPr>
        <p:txBody>
          <a:bodyPr>
            <a:normAutofit/>
          </a:bodyPr>
          <a:lstStyle/>
          <a:p>
            <a:pPr marL="0" indent="0">
              <a:buNone/>
            </a:pPr>
            <a:r>
              <a:rPr lang="en-US" b="1" dirty="0">
                <a:effectLst/>
              </a:rPr>
              <a:t>The purpose of the project is to provide an improved and expanded network of sidewalks in Plainfield Village, maximizing the capacity of residents and visitors of all ages and abilities to access local businesses and cultural and recreational amenities in the Upper Village (located on US 2) and the Lower Village (accessed at the intersection of Main Street and US 2), which is already served by improved bicycling and walking facilities.</a:t>
            </a:r>
          </a:p>
          <a:p>
            <a:endParaRPr lang="en-US" dirty="0"/>
          </a:p>
        </p:txBody>
      </p:sp>
      <p:pic>
        <p:nvPicPr>
          <p:cNvPr id="8" name="Picture 7" descr="Diagram, engineering drawing&#10;&#10;Description automatically generated">
            <a:extLst>
              <a:ext uri="{FF2B5EF4-FFF2-40B4-BE49-F238E27FC236}">
                <a16:creationId xmlns:a16="http://schemas.microsoft.com/office/drawing/2014/main" id="{DB7F2214-2115-4569-96C1-3D73F6384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483690"/>
            <a:ext cx="4609775" cy="2765863"/>
          </a:xfrm>
          <a:prstGeom prst="rect">
            <a:avLst/>
          </a:prstGeom>
          <a:noFill/>
        </p:spPr>
      </p:pic>
      <p:sp>
        <p:nvSpPr>
          <p:cNvPr id="4" name="Slide Number Placeholder 3">
            <a:extLst>
              <a:ext uri="{FF2B5EF4-FFF2-40B4-BE49-F238E27FC236}">
                <a16:creationId xmlns:a16="http://schemas.microsoft.com/office/drawing/2014/main" id="{BF650962-246F-4137-B927-A78B76F3D713}"/>
              </a:ext>
            </a:extLst>
          </p:cNvPr>
          <p:cNvSpPr>
            <a:spLocks noGrp="1"/>
          </p:cNvSpPr>
          <p:nvPr>
            <p:ph type="sldNum" sz="quarter" idx="12"/>
          </p:nvPr>
        </p:nvSpPr>
        <p:spPr>
          <a:xfrm>
            <a:off x="0" y="6629400"/>
            <a:ext cx="410402" cy="228600"/>
          </a:xfrm>
        </p:spPr>
        <p:txBody>
          <a:bodyPr anchor="ctr">
            <a:normAutofit/>
          </a:bodyPr>
          <a:lstStyle/>
          <a:p>
            <a:pPr>
              <a:lnSpc>
                <a:spcPct val="90000"/>
              </a:lnSpc>
              <a:spcAft>
                <a:spcPts val="600"/>
              </a:spcAft>
            </a:pPr>
            <a:fld id="{9CD8D479-8942-46E8-A226-A4E01F7A105C}" type="slidenum">
              <a:rPr lang="en-US" sz="1000" smtClean="0"/>
              <a:pPr>
                <a:lnSpc>
                  <a:spcPct val="90000"/>
                </a:lnSpc>
                <a:spcAft>
                  <a:spcPts val="600"/>
                </a:spcAft>
              </a:pPr>
              <a:t>3</a:t>
            </a:fld>
            <a:endParaRPr lang="en-US" sz="1000"/>
          </a:p>
        </p:txBody>
      </p:sp>
      <p:sp>
        <p:nvSpPr>
          <p:cNvPr id="5" name="Date Placeholder 4">
            <a:extLst>
              <a:ext uri="{FF2B5EF4-FFF2-40B4-BE49-F238E27FC236}">
                <a16:creationId xmlns:a16="http://schemas.microsoft.com/office/drawing/2014/main" id="{902A09E3-4596-4BDA-A429-49979AB983C1}"/>
              </a:ext>
            </a:extLst>
          </p:cNvPr>
          <p:cNvSpPr>
            <a:spLocks noGrp="1"/>
          </p:cNvSpPr>
          <p:nvPr>
            <p:ph type="dt" sz="half" idx="10"/>
          </p:nvPr>
        </p:nvSpPr>
        <p:spPr>
          <a:xfrm>
            <a:off x="453403" y="6629400"/>
            <a:ext cx="1000662" cy="228600"/>
          </a:xfrm>
        </p:spPr>
        <p:txBody>
          <a:bodyPr anchor="ctr">
            <a:normAutofit/>
          </a:bodyPr>
          <a:lstStyle/>
          <a:p>
            <a:pPr>
              <a:lnSpc>
                <a:spcPct val="90000"/>
              </a:lnSpc>
              <a:spcAft>
                <a:spcPts val="600"/>
              </a:spcAft>
            </a:pPr>
            <a:r>
              <a:rPr lang="en-US" sz="1000" dirty="0"/>
              <a:t>2/11/2021</a:t>
            </a:r>
          </a:p>
        </p:txBody>
      </p:sp>
      <p:sp>
        <p:nvSpPr>
          <p:cNvPr id="6" name="Footer Placeholder 5">
            <a:extLst>
              <a:ext uri="{FF2B5EF4-FFF2-40B4-BE49-F238E27FC236}">
                <a16:creationId xmlns:a16="http://schemas.microsoft.com/office/drawing/2014/main" id="{E86BD3F3-08EE-4D5A-B93D-1C17BAC9B01C}"/>
              </a:ext>
            </a:extLst>
          </p:cNvPr>
          <p:cNvSpPr>
            <a:spLocks noGrp="1"/>
          </p:cNvSpPr>
          <p:nvPr>
            <p:ph type="ftr" sz="quarter" idx="11"/>
          </p:nvPr>
        </p:nvSpPr>
        <p:spPr>
          <a:xfrm>
            <a:off x="1637716" y="6629400"/>
            <a:ext cx="9144259" cy="228600"/>
          </a:xfrm>
        </p:spPr>
        <p:txBody>
          <a:bodyPr anchor="ctr">
            <a:normAutofit/>
          </a:bodyPr>
          <a:lstStyle/>
          <a:p>
            <a:pPr>
              <a:lnSpc>
                <a:spcPct val="90000"/>
              </a:lnSpc>
              <a:spcAft>
                <a:spcPts val="600"/>
              </a:spcAft>
            </a:pPr>
            <a:r>
              <a:rPr lang="en-US" sz="1000" dirty="0"/>
              <a:t>Ped Bridge Project</a:t>
            </a:r>
          </a:p>
        </p:txBody>
      </p:sp>
    </p:spTree>
    <p:extLst>
      <p:ext uri="{BB962C8B-B14F-4D97-AF65-F5344CB8AC3E}">
        <p14:creationId xmlns:p14="http://schemas.microsoft.com/office/powerpoint/2010/main" val="154169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276087"/>
            <a:ext cx="9371949" cy="747370"/>
          </a:xfrm>
        </p:spPr>
        <p:txBody>
          <a:bodyPr/>
          <a:lstStyle/>
          <a:p>
            <a:pPr algn="ctr"/>
            <a:r>
              <a:rPr lang="fr-FR" dirty="0"/>
              <a:t>History of the Pedestrian Bridge</a:t>
            </a:r>
            <a:endParaRPr lang="en-US" dirty="0"/>
          </a:p>
        </p:txBody>
      </p:sp>
      <p:sp>
        <p:nvSpPr>
          <p:cNvPr id="3" name="Content Placeholder 2"/>
          <p:cNvSpPr>
            <a:spLocks noGrp="1"/>
          </p:cNvSpPr>
          <p:nvPr>
            <p:ph idx="1"/>
          </p:nvPr>
        </p:nvSpPr>
        <p:spPr>
          <a:xfrm>
            <a:off x="620785" y="1257300"/>
            <a:ext cx="10930855" cy="5324613"/>
          </a:xfrm>
        </p:spPr>
        <p:txBody>
          <a:bodyPr anchor="t">
            <a:normAutofit fontScale="55000" lnSpcReduction="20000"/>
          </a:bodyPr>
          <a:lstStyle/>
          <a:p>
            <a:pPr marL="0" indent="0">
              <a:lnSpc>
                <a:spcPct val="70000"/>
              </a:lnSpc>
              <a:buNone/>
            </a:pPr>
            <a:endParaRPr lang="en-US" sz="1700" b="1" dirty="0">
              <a:latin typeface="Arial Nova" panose="020B0604020202020204" pitchFamily="34" charset="0"/>
            </a:endParaRPr>
          </a:p>
          <a:p>
            <a:pPr marL="0" indent="0">
              <a:lnSpc>
                <a:spcPct val="120000"/>
              </a:lnSpc>
              <a:buNone/>
            </a:pPr>
            <a:r>
              <a:rPr lang="en-US" sz="1900" b="1" dirty="0">
                <a:latin typeface="Arial Nova" panose="020B0604020202020204" pitchFamily="34" charset="0"/>
              </a:rPr>
              <a:t>2013	The Pedestrian Bridge began with a Conceptual Alignment Analysis by </a:t>
            </a:r>
            <a:r>
              <a:rPr lang="en-US" sz="1900" b="1" dirty="0" err="1">
                <a:latin typeface="Arial Nova" panose="020B0604020202020204" pitchFamily="34" charset="0"/>
              </a:rPr>
              <a:t>Broadreach</a:t>
            </a:r>
            <a:r>
              <a:rPr lang="en-US" sz="1900" b="1" dirty="0">
                <a:latin typeface="Arial Nova" panose="020B0604020202020204" pitchFamily="34" charset="0"/>
              </a:rPr>
              <a:t> Design that recommended for a Phase :</a:t>
            </a:r>
          </a:p>
          <a:p>
            <a:pPr marL="1266444" lvl="4" indent="-342900">
              <a:lnSpc>
                <a:spcPct val="120000"/>
              </a:lnSpc>
              <a:buFont typeface="+mj-lt"/>
              <a:buAutoNum type="arabicPeriod"/>
            </a:pPr>
            <a:r>
              <a:rPr lang="en-US" sz="1900" dirty="0">
                <a:latin typeface="Arial Nova" panose="020B0604020202020204" pitchFamily="34" charset="0"/>
              </a:rPr>
              <a:t> </a:t>
            </a:r>
            <a:r>
              <a:rPr lang="en-US" sz="1900" i="1" dirty="0">
                <a:latin typeface="Arial Nova" panose="020B0604020202020204" pitchFamily="34" charset="0"/>
              </a:rPr>
              <a:t>A free-standing, prefabricated pedestrian bridge adjacent to the existing Main Street Bridge, spanning the Winooski River</a:t>
            </a:r>
          </a:p>
          <a:p>
            <a:pPr marL="1266444" lvl="4" indent="-342900">
              <a:lnSpc>
                <a:spcPct val="120000"/>
              </a:lnSpc>
              <a:buFont typeface="+mj-lt"/>
              <a:buAutoNum type="arabicPeriod"/>
            </a:pPr>
            <a:r>
              <a:rPr lang="en-US" sz="1900" i="1" dirty="0">
                <a:latin typeface="Arial Nova" panose="020B0604020202020204" pitchFamily="34" charset="0"/>
              </a:rPr>
              <a:t> Segments of sidewalks on either side of the pedestrian bridge, connecting the Mill Street Park in the lower village to the municipal parking lot on US 2 in the upper village </a:t>
            </a:r>
          </a:p>
          <a:p>
            <a:pPr marL="1266444" lvl="4" indent="-342900">
              <a:lnSpc>
                <a:spcPct val="120000"/>
              </a:lnSpc>
              <a:buFont typeface="+mj-lt"/>
              <a:buAutoNum type="arabicPeriod"/>
            </a:pPr>
            <a:r>
              <a:rPr lang="en-US" sz="1900" i="1" dirty="0">
                <a:latin typeface="Arial Nova" panose="020B0604020202020204" pitchFamily="34" charset="0"/>
              </a:rPr>
              <a:t>A Vtrans approved crosswalk on US 2, opposite the Plainfield Town Hall Opera House</a:t>
            </a:r>
            <a:endParaRPr lang="en-US" sz="1900" b="1" dirty="0">
              <a:latin typeface="Arial Nova" panose="020B0604020202020204" pitchFamily="34" charset="0"/>
            </a:endParaRPr>
          </a:p>
          <a:p>
            <a:pPr marL="0" indent="0">
              <a:lnSpc>
                <a:spcPct val="120000"/>
              </a:lnSpc>
              <a:buNone/>
            </a:pPr>
            <a:r>
              <a:rPr lang="en-US" sz="1900" b="1" dirty="0">
                <a:latin typeface="Arial Nova" panose="020B0604020202020204" pitchFamily="34" charset="0"/>
              </a:rPr>
              <a:t>2014	The town was award funding for design/construction for Phase A</a:t>
            </a:r>
          </a:p>
          <a:p>
            <a:pPr marL="923544" lvl="4" indent="0">
              <a:lnSpc>
                <a:spcPct val="120000"/>
              </a:lnSpc>
              <a:buNone/>
            </a:pPr>
            <a:r>
              <a:rPr lang="en-US" sz="1900" dirty="0">
                <a:latin typeface="Arial Nova" panose="020B0604020202020204" pitchFamily="34" charset="0"/>
              </a:rPr>
              <a:t>$393,000 ($357,000 VTrans; $36,000 Town) 90/10%	</a:t>
            </a:r>
          </a:p>
          <a:p>
            <a:pPr marL="0" indent="0">
              <a:lnSpc>
                <a:spcPct val="120000"/>
              </a:lnSpc>
              <a:buNone/>
            </a:pPr>
            <a:r>
              <a:rPr lang="en-US" sz="1900" b="1" dirty="0">
                <a:latin typeface="Arial Nova" panose="020B0604020202020204" pitchFamily="34" charset="0"/>
              </a:rPr>
              <a:t>2017	The town was awarded Make-up funding for the existing project</a:t>
            </a:r>
          </a:p>
          <a:p>
            <a:pPr marL="978408" lvl="4" indent="0">
              <a:lnSpc>
                <a:spcPct val="120000"/>
              </a:lnSpc>
              <a:buNone/>
            </a:pPr>
            <a:r>
              <a:rPr lang="en-US" sz="1900" dirty="0">
                <a:latin typeface="Arial Nova" panose="020B0604020202020204" pitchFamily="34" charset="0"/>
              </a:rPr>
              <a:t>$148,627 ($118,902 Vtrans/ Federal Grant; $29,725 Town) 80/20%</a:t>
            </a:r>
          </a:p>
          <a:p>
            <a:pPr lvl="4">
              <a:lnSpc>
                <a:spcPct val="120000"/>
              </a:lnSpc>
            </a:pPr>
            <a:r>
              <a:rPr lang="en-US" sz="1900" dirty="0">
                <a:latin typeface="Arial Nova" panose="020B0604020202020204" pitchFamily="34" charset="0"/>
              </a:rPr>
              <a:t>Note: additional funds were needed for cost of engineering &amp; project manager; design work exceeded estimated budgeted amount</a:t>
            </a:r>
          </a:p>
          <a:p>
            <a:pPr marL="0" indent="0">
              <a:lnSpc>
                <a:spcPct val="120000"/>
              </a:lnSpc>
              <a:buNone/>
            </a:pPr>
            <a:r>
              <a:rPr lang="en-US" sz="1900" b="1" dirty="0">
                <a:latin typeface="Arial Nova" panose="020B0604020202020204" pitchFamily="34" charset="0"/>
                <a:ea typeface="Calibri" panose="020F0502020204030204" pitchFamily="34" charset="0"/>
                <a:cs typeface="Times New Roman" panose="02020603050405020304" pitchFamily="18" charset="0"/>
              </a:rPr>
              <a:t>2018 	</a:t>
            </a:r>
            <a:r>
              <a:rPr lang="en-US" sz="1900" b="1" dirty="0">
                <a:effectLst/>
                <a:latin typeface="Arial Nova" panose="020B0604020202020204" pitchFamily="34" charset="0"/>
                <a:ea typeface="Calibri" panose="020F0502020204030204" pitchFamily="34" charset="0"/>
                <a:cs typeface="Times New Roman" panose="02020603050405020304" pitchFamily="18" charset="0"/>
              </a:rPr>
              <a:t>Engineering and Historic concerns:  The design was changed from free standing </a:t>
            </a:r>
            <a:r>
              <a:rPr lang="en-US" sz="1900" b="1" dirty="0">
                <a:latin typeface="Arial Nova" panose="020B0604020202020204" pitchFamily="34" charset="0"/>
                <a:ea typeface="Calibri" panose="020F0502020204030204" pitchFamily="34" charset="0"/>
                <a:cs typeface="Times New Roman" panose="02020603050405020304" pitchFamily="18" charset="0"/>
              </a:rPr>
              <a:t>ped</a:t>
            </a:r>
            <a:r>
              <a:rPr lang="en-US" sz="1900" b="1" dirty="0">
                <a:effectLst/>
                <a:latin typeface="Arial Nova" panose="020B0604020202020204" pitchFamily="34" charset="0"/>
                <a:ea typeface="Calibri" panose="020F0502020204030204" pitchFamily="34" charset="0"/>
                <a:cs typeface="Times New Roman" panose="02020603050405020304" pitchFamily="18" charset="0"/>
              </a:rPr>
              <a:t>estrian bridge to one attached	</a:t>
            </a:r>
          </a:p>
          <a:p>
            <a:pPr marL="228600" lvl="1" indent="0">
              <a:lnSpc>
                <a:spcPct val="120000"/>
              </a:lnSpc>
              <a:buNone/>
            </a:pPr>
            <a:r>
              <a:rPr lang="en-US" sz="1900" b="1" dirty="0">
                <a:latin typeface="Arial Nova" panose="020B0604020202020204" pitchFamily="34" charset="0"/>
                <a:ea typeface="Calibri" panose="020F0502020204030204" pitchFamily="34" charset="0"/>
                <a:cs typeface="Times New Roman" panose="02020603050405020304" pitchFamily="18" charset="0"/>
              </a:rPr>
              <a:t>	</a:t>
            </a:r>
            <a:r>
              <a:rPr lang="en-US" sz="1900" b="1" dirty="0">
                <a:effectLst/>
                <a:latin typeface="Arial Nova" panose="020B0604020202020204" pitchFamily="34" charset="0"/>
                <a:ea typeface="Calibri" panose="020F0502020204030204" pitchFamily="34" charset="0"/>
                <a:cs typeface="Times New Roman" panose="02020603050405020304" pitchFamily="18" charset="0"/>
              </a:rPr>
              <a:t>to the current bridge </a:t>
            </a:r>
          </a:p>
          <a:p>
            <a:pPr marL="228600" lvl="1" indent="0">
              <a:lnSpc>
                <a:spcPct val="120000"/>
              </a:lnSpc>
              <a:buNone/>
            </a:pPr>
            <a:endParaRPr lang="en-US" sz="1900" b="1" dirty="0">
              <a:effectLst/>
              <a:latin typeface="Arial Nova" panose="020B0604020202020204" pitchFamily="34"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sz="1900" b="1" dirty="0">
                <a:effectLst/>
                <a:latin typeface="Arial Nova" panose="020B0604020202020204" pitchFamily="34" charset="0"/>
                <a:ea typeface="Calibri" panose="020F0502020204030204" pitchFamily="34" charset="0"/>
                <a:cs typeface="Times New Roman" panose="02020603050405020304" pitchFamily="18" charset="0"/>
              </a:rPr>
              <a:t>2019     	The town was awarded additional funding:</a:t>
            </a:r>
          </a:p>
          <a:p>
            <a:pPr marL="978408" lvl="4" indent="0">
              <a:lnSpc>
                <a:spcPct val="120000"/>
              </a:lnSpc>
              <a:spcBef>
                <a:spcPts val="0"/>
              </a:spcBef>
              <a:buNone/>
            </a:pPr>
            <a:r>
              <a:rPr lang="en-US" sz="1900" dirty="0">
                <a:effectLst/>
                <a:latin typeface="Arial Nova" panose="020B0604020202020204" pitchFamily="34" charset="0"/>
                <a:ea typeface="Calibri" panose="020F0502020204030204" pitchFamily="34" charset="0"/>
                <a:cs typeface="Times New Roman" panose="02020603050405020304" pitchFamily="18" charset="0"/>
              </a:rPr>
              <a:t>$47,500 ($38,000 Vtrans/ Federal Grant; $9,500 Town)80/20%</a:t>
            </a:r>
          </a:p>
          <a:p>
            <a:pPr lvl="4">
              <a:lnSpc>
                <a:spcPct val="120000"/>
              </a:lnSpc>
              <a:spcBef>
                <a:spcPts val="0"/>
              </a:spcBef>
            </a:pPr>
            <a:r>
              <a:rPr lang="en-US" sz="1900" dirty="0">
                <a:effectLst/>
                <a:latin typeface="Arial Nova" panose="020B0604020202020204" pitchFamily="34" charset="0"/>
                <a:ea typeface="Calibri" panose="020F0502020204030204" pitchFamily="34" charset="0"/>
                <a:cs typeface="Times New Roman" panose="02020603050405020304" pitchFamily="18" charset="0"/>
              </a:rPr>
              <a:t>Note:  additional funds were needed because the change of design (from separate pedestrian bridge to hanging sidewalk incorporated into existing bridge) impacted the methods used for construction and required additional permitting</a:t>
            </a:r>
          </a:p>
          <a:p>
            <a:pPr marL="923544" lvl="4">
              <a:lnSpc>
                <a:spcPct val="120000"/>
              </a:lnSpc>
              <a:spcBef>
                <a:spcPts val="0"/>
              </a:spcBef>
            </a:pPr>
            <a:endParaRPr lang="en-US" sz="1900" b="1" dirty="0">
              <a:latin typeface="Arial Nova" panose="020B0604020202020204" pitchFamily="34" charset="0"/>
              <a:ea typeface="Calibri" panose="020F0502020204030204" pitchFamily="34" charset="0"/>
              <a:cs typeface="Times New Roman" panose="02020603050405020304" pitchFamily="18" charset="0"/>
            </a:endParaRPr>
          </a:p>
          <a:p>
            <a:pPr marL="0" indent="-155448">
              <a:lnSpc>
                <a:spcPct val="120000"/>
              </a:lnSpc>
              <a:spcBef>
                <a:spcPts val="0"/>
              </a:spcBef>
              <a:buNone/>
            </a:pPr>
            <a:r>
              <a:rPr lang="en-US" sz="1900" b="1" dirty="0">
                <a:effectLst/>
                <a:latin typeface="Arial Nova" panose="020B0604020202020204" pitchFamily="34" charset="0"/>
                <a:ea typeface="Calibri" panose="020F0502020204030204" pitchFamily="34" charset="0"/>
                <a:cs typeface="Times New Roman" panose="02020603050405020304" pitchFamily="18" charset="0"/>
              </a:rPr>
              <a:t>2020      	</a:t>
            </a:r>
            <a:r>
              <a:rPr lang="en-US" sz="1900" b="1" dirty="0">
                <a:latin typeface="Arial Nova" panose="020B0604020202020204" pitchFamily="34" charset="0"/>
                <a:ea typeface="Calibri" panose="020F0502020204030204" pitchFamily="34" charset="0"/>
                <a:cs typeface="Times New Roman" panose="02020603050405020304" pitchFamily="18" charset="0"/>
              </a:rPr>
              <a:t>T</a:t>
            </a:r>
            <a:r>
              <a:rPr lang="en-US" sz="1900" b="1" dirty="0">
                <a:effectLst/>
                <a:latin typeface="Arial Nova" panose="020B0604020202020204" pitchFamily="34" charset="0"/>
                <a:ea typeface="Calibri" panose="020F0502020204030204" pitchFamily="34" charset="0"/>
                <a:cs typeface="Times New Roman" panose="02020603050405020304" pitchFamily="18" charset="0"/>
              </a:rPr>
              <a:t>he town was awarded addition funding again</a:t>
            </a:r>
            <a:r>
              <a:rPr lang="en-US" sz="1900" dirty="0">
                <a:effectLst/>
                <a:latin typeface="Arial Nova" panose="020B0604020202020204" pitchFamily="34" charset="0"/>
                <a:ea typeface="Calibri" panose="020F0502020204030204" pitchFamily="34" charset="0"/>
                <a:cs typeface="Times New Roman" panose="02020603050405020304" pitchFamily="18" charset="0"/>
              </a:rPr>
              <a:t>:</a:t>
            </a:r>
          </a:p>
          <a:p>
            <a:pPr marL="978408" lvl="4" indent="0">
              <a:lnSpc>
                <a:spcPct val="120000"/>
              </a:lnSpc>
              <a:spcBef>
                <a:spcPts val="0"/>
              </a:spcBef>
              <a:buNone/>
            </a:pPr>
            <a:r>
              <a:rPr lang="en-US" sz="1900" dirty="0">
                <a:effectLst/>
                <a:latin typeface="Arial Nova" panose="020B0604020202020204" pitchFamily="34" charset="0"/>
                <a:ea typeface="Calibri" panose="020F0502020204030204" pitchFamily="34" charset="0"/>
                <a:cs typeface="Times New Roman" panose="02020603050405020304" pitchFamily="18" charset="0"/>
              </a:rPr>
              <a:t>$332,573 ($266,058 Vtrans/ Federal Grant; $66,515 Town)	80/20%</a:t>
            </a:r>
          </a:p>
          <a:p>
            <a:pPr lvl="4">
              <a:lnSpc>
                <a:spcPct val="120000"/>
              </a:lnSpc>
              <a:spcBef>
                <a:spcPts val="0"/>
              </a:spcBef>
            </a:pPr>
            <a:r>
              <a:rPr lang="en-US" sz="1900" dirty="0">
                <a:effectLst/>
                <a:latin typeface="Arial Nova" panose="020B0604020202020204" pitchFamily="34" charset="0"/>
                <a:ea typeface="Calibri" panose="020F0502020204030204" pitchFamily="34" charset="0"/>
                <a:cs typeface="Times New Roman" panose="02020603050405020304" pitchFamily="18" charset="0"/>
              </a:rPr>
              <a:t>Note:  addition fund were needed because construction bids came in higher than anticipated</a:t>
            </a:r>
          </a:p>
          <a:p>
            <a:pPr marL="0" marR="0" indent="0">
              <a:lnSpc>
                <a:spcPct val="120000"/>
              </a:lnSpc>
              <a:spcBef>
                <a:spcPts val="0"/>
              </a:spcBef>
              <a:spcAft>
                <a:spcPts val="0"/>
              </a:spcAft>
              <a:buNone/>
            </a:pPr>
            <a:r>
              <a:rPr lang="en-US" sz="1900" dirty="0">
                <a:effectLst/>
                <a:latin typeface="Arial Nova" panose="020B0604020202020204" pitchFamily="34" charset="0"/>
                <a:ea typeface="Calibri" panose="020F0502020204030204" pitchFamily="34" charset="0"/>
                <a:cs typeface="Times New Roman" panose="02020603050405020304" pitchFamily="18" charset="0"/>
              </a:rPr>
              <a:t> 	</a:t>
            </a:r>
          </a:p>
          <a:p>
            <a:pPr marL="0" marR="0" indent="0">
              <a:lnSpc>
                <a:spcPct val="120000"/>
              </a:lnSpc>
              <a:spcBef>
                <a:spcPts val="0"/>
              </a:spcBef>
              <a:spcAft>
                <a:spcPts val="0"/>
              </a:spcAft>
              <a:buNone/>
            </a:pPr>
            <a:r>
              <a:rPr lang="en-US" sz="1900" b="1" dirty="0">
                <a:effectLst/>
                <a:latin typeface="Arial Nova" panose="020B0604020202020204" pitchFamily="34" charset="0"/>
                <a:ea typeface="Calibri" panose="020F0502020204030204" pitchFamily="34" charset="0"/>
                <a:cs typeface="Times New Roman" panose="02020603050405020304" pitchFamily="18" charset="0"/>
              </a:rPr>
              <a:t>2020	The select board worked successfully with VTrans to combine the design for US 2 intersection improvements. The modified pedestrian bridge design excludes the 	sidewalks on the west side of the bridge and the US2 crosswalk between the municipal parking lot and the Town Hall Opera House.  </a:t>
            </a:r>
          </a:p>
          <a:p>
            <a:pPr marL="228600" lvl="1">
              <a:lnSpc>
                <a:spcPct val="120000"/>
              </a:lnSpc>
              <a:spcBef>
                <a:spcPts val="0"/>
              </a:spcBef>
            </a:pPr>
            <a:endParaRPr lang="en-US" sz="1700" b="1" dirty="0">
              <a:effectLst/>
              <a:latin typeface="Abadi" panose="020B0604020104020204" pitchFamily="34" charset="0"/>
              <a:ea typeface="Calibri" panose="020F0502020204030204" pitchFamily="34" charset="0"/>
              <a:cs typeface="Times New Roman" panose="02020603050405020304" pitchFamily="18" charset="0"/>
            </a:endParaRPr>
          </a:p>
          <a:p>
            <a:pPr marL="0" indent="0">
              <a:buNone/>
            </a:pPr>
            <a:endParaRPr lang="en-US" sz="1800" dirty="0">
              <a:effectLst/>
              <a:latin typeface="Abadi" panose="020B0604020104020204" pitchFamily="34" charset="0"/>
              <a:ea typeface="Calibri" panose="020F0502020204030204" pitchFamily="34" charset="0"/>
              <a:cs typeface="Times New Roman" panose="02020603050405020304" pitchFamily="18" charset="0"/>
            </a:endParaRPr>
          </a:p>
          <a:p>
            <a:endParaRPr lang="en-US" sz="1800" dirty="0">
              <a:latin typeface="Abadi" panose="020B0604020104020204" pitchFamily="34" charset="0"/>
            </a:endParaRPr>
          </a:p>
          <a:p>
            <a:endParaRPr lang="en-US" sz="2000" dirty="0">
              <a:latin typeface="Abadi" panose="020B0604020104020204" pitchFamily="34" charset="0"/>
            </a:endParaRPr>
          </a:p>
          <a:p>
            <a:pPr marL="0" indent="0">
              <a:buNone/>
            </a:pPr>
            <a:endParaRPr lang="en-US" sz="2000" dirty="0">
              <a:latin typeface="Abadi" panose="020B0604020104020204" pitchFamily="34" charset="0"/>
            </a:endParaRPr>
          </a:p>
        </p:txBody>
      </p:sp>
      <p:sp>
        <p:nvSpPr>
          <p:cNvPr id="4" name="Slide Number Placeholder 3"/>
          <p:cNvSpPr>
            <a:spLocks noGrp="1"/>
          </p:cNvSpPr>
          <p:nvPr>
            <p:ph type="sldNum" sz="quarter" idx="12"/>
          </p:nvPr>
        </p:nvSpPr>
        <p:spPr/>
        <p:txBody>
          <a:bodyPr/>
          <a:lstStyle/>
          <a:p>
            <a:fld id="{9CD8D479-8942-46E8-A226-A4E01F7A105C}" type="slidenum">
              <a:rPr lang="en-US" smtClean="0"/>
              <a:t>4</a:t>
            </a:fld>
            <a:endParaRPr lang="en-US"/>
          </a:p>
        </p:txBody>
      </p:sp>
      <p:sp>
        <p:nvSpPr>
          <p:cNvPr id="5" name="Date Placeholder 4"/>
          <p:cNvSpPr>
            <a:spLocks noGrp="1"/>
          </p:cNvSpPr>
          <p:nvPr>
            <p:ph type="dt" sz="half" idx="10"/>
          </p:nvPr>
        </p:nvSpPr>
        <p:spPr/>
        <p:txBody>
          <a:bodyPr/>
          <a:lstStyle/>
          <a:p>
            <a:r>
              <a:rPr lang="en-US" dirty="0"/>
              <a:t>2/11/2021</a:t>
            </a:r>
          </a:p>
        </p:txBody>
      </p:sp>
      <p:sp>
        <p:nvSpPr>
          <p:cNvPr id="6" name="Footer Placeholder 5"/>
          <p:cNvSpPr>
            <a:spLocks noGrp="1"/>
          </p:cNvSpPr>
          <p:nvPr>
            <p:ph type="ftr" sz="quarter" idx="11"/>
          </p:nvPr>
        </p:nvSpPr>
        <p:spPr/>
        <p:txBody>
          <a:bodyPr/>
          <a:lstStyle/>
          <a:p>
            <a:r>
              <a:rPr lang="en-US" dirty="0"/>
              <a:t>Ped Bridge Project</a:t>
            </a:r>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t>5</a:t>
            </a:fld>
            <a:endParaRPr lang="en-US"/>
          </a:p>
        </p:txBody>
      </p:sp>
      <p:sp>
        <p:nvSpPr>
          <p:cNvPr id="3" name="Date Placeholder 2"/>
          <p:cNvSpPr>
            <a:spLocks noGrp="1"/>
          </p:cNvSpPr>
          <p:nvPr>
            <p:ph type="dt" sz="half" idx="10"/>
          </p:nvPr>
        </p:nvSpPr>
        <p:spPr/>
        <p:txBody>
          <a:bodyPr/>
          <a:lstStyle/>
          <a:p>
            <a:r>
              <a:rPr lang="en-US" dirty="0"/>
              <a:t>2/11/21</a:t>
            </a:r>
          </a:p>
        </p:txBody>
      </p:sp>
      <p:sp>
        <p:nvSpPr>
          <p:cNvPr id="4" name="Footer Placeholder 3"/>
          <p:cNvSpPr>
            <a:spLocks noGrp="1"/>
          </p:cNvSpPr>
          <p:nvPr>
            <p:ph type="ftr" sz="quarter" idx="11"/>
          </p:nvPr>
        </p:nvSpPr>
        <p:spPr/>
        <p:txBody>
          <a:bodyPr/>
          <a:lstStyle/>
          <a:p>
            <a:r>
              <a:rPr lang="en-US" dirty="0"/>
              <a:t>Ped Bridge Project</a:t>
            </a:r>
          </a:p>
        </p:txBody>
      </p:sp>
      <p:pic>
        <p:nvPicPr>
          <p:cNvPr id="6" name="Picture 5" descr="Diagram, engineering drawing&#10;&#10;Description automatically generated">
            <a:extLst>
              <a:ext uri="{FF2B5EF4-FFF2-40B4-BE49-F238E27FC236}">
                <a16:creationId xmlns:a16="http://schemas.microsoft.com/office/drawing/2014/main" id="{CF41A786-4AB8-48B0-A5F7-204ACC29A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97" y="2392502"/>
            <a:ext cx="4514982" cy="2734822"/>
          </a:xfrm>
          <a:prstGeom prst="rect">
            <a:avLst/>
          </a:prstGeom>
        </p:spPr>
      </p:pic>
      <p:sp>
        <p:nvSpPr>
          <p:cNvPr id="11" name="TextBox 10">
            <a:extLst>
              <a:ext uri="{FF2B5EF4-FFF2-40B4-BE49-F238E27FC236}">
                <a16:creationId xmlns:a16="http://schemas.microsoft.com/office/drawing/2014/main" id="{FC2A1AB4-76DA-423D-B897-EFBA4DDC536D}"/>
              </a:ext>
            </a:extLst>
          </p:cNvPr>
          <p:cNvSpPr txBox="1"/>
          <p:nvPr/>
        </p:nvSpPr>
        <p:spPr>
          <a:xfrm>
            <a:off x="1898710" y="494950"/>
            <a:ext cx="7639574" cy="861774"/>
          </a:xfrm>
          <a:prstGeom prst="rect">
            <a:avLst/>
          </a:prstGeom>
          <a:noFill/>
        </p:spPr>
        <p:txBody>
          <a:bodyPr wrap="square" rtlCol="0">
            <a:spAutoFit/>
          </a:bodyPr>
          <a:lstStyle/>
          <a:p>
            <a:pPr algn="ctr"/>
            <a:r>
              <a:rPr lang="en-US" sz="3400" dirty="0">
                <a:solidFill>
                  <a:schemeClr val="accent1">
                    <a:lumMod val="75000"/>
                  </a:schemeClr>
                </a:solidFill>
                <a:latin typeface="+mj-lt"/>
                <a:ea typeface="+mj-ea"/>
                <a:cs typeface="+mj-cs"/>
              </a:rPr>
              <a:t>First</a:t>
            </a:r>
            <a:r>
              <a:rPr lang="en-US" dirty="0"/>
              <a:t> </a:t>
            </a:r>
            <a:r>
              <a:rPr lang="en-US" sz="3400" dirty="0">
                <a:solidFill>
                  <a:schemeClr val="accent1">
                    <a:lumMod val="75000"/>
                  </a:schemeClr>
                </a:solidFill>
                <a:latin typeface="+mj-lt"/>
                <a:ea typeface="+mj-ea"/>
                <a:cs typeface="+mj-cs"/>
              </a:rPr>
              <a:t>Bridge</a:t>
            </a:r>
            <a:r>
              <a:rPr lang="en-US" dirty="0"/>
              <a:t> </a:t>
            </a:r>
            <a:r>
              <a:rPr lang="en-US" sz="3400" dirty="0">
                <a:solidFill>
                  <a:schemeClr val="accent1">
                    <a:lumMod val="75000"/>
                  </a:schemeClr>
                </a:solidFill>
                <a:latin typeface="+mj-lt"/>
                <a:ea typeface="+mj-ea"/>
                <a:cs typeface="+mj-cs"/>
              </a:rPr>
              <a:t>Design</a:t>
            </a:r>
          </a:p>
          <a:p>
            <a:pPr algn="ctr"/>
            <a:r>
              <a:rPr lang="en-US" sz="1600" dirty="0">
                <a:solidFill>
                  <a:schemeClr val="tx2"/>
                </a:solidFill>
                <a:latin typeface="+mj-lt"/>
                <a:ea typeface="+mj-ea"/>
                <a:cs typeface="+mj-cs"/>
              </a:rPr>
              <a:t>Free-standing pedestrian located adjacent to south side of Main Street vehicular bridge</a:t>
            </a:r>
          </a:p>
        </p:txBody>
      </p:sp>
      <p:pic>
        <p:nvPicPr>
          <p:cNvPr id="13" name="Picture 12" descr="Table&#10;&#10;Description automatically generated">
            <a:extLst>
              <a:ext uri="{FF2B5EF4-FFF2-40B4-BE49-F238E27FC236}">
                <a16:creationId xmlns:a16="http://schemas.microsoft.com/office/drawing/2014/main" id="{F5D0B414-CCB6-47FB-869A-EAA9509A55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508898"/>
            <a:ext cx="4502381" cy="2502029"/>
          </a:xfrm>
          <a:prstGeom prst="rect">
            <a:avLst/>
          </a:prstGeom>
        </p:spPr>
      </p:pic>
    </p:spTree>
    <p:extLst>
      <p:ext uri="{BB962C8B-B14F-4D97-AF65-F5344CB8AC3E}">
        <p14:creationId xmlns:p14="http://schemas.microsoft.com/office/powerpoint/2010/main" val="10906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Design</a:t>
            </a:r>
          </a:p>
        </p:txBody>
      </p:sp>
      <p:pic>
        <p:nvPicPr>
          <p:cNvPr id="9" name="Content Placeholder 8" descr="Table&#10;&#10;Description automatically generated">
            <a:extLst>
              <a:ext uri="{FF2B5EF4-FFF2-40B4-BE49-F238E27FC236}">
                <a16:creationId xmlns:a16="http://schemas.microsoft.com/office/drawing/2014/main" id="{BBD35E0E-3A89-4B9B-96A5-2D15824F09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9845" y="266100"/>
            <a:ext cx="3923200" cy="2503375"/>
          </a:xfrm>
        </p:spPr>
      </p:pic>
      <p:sp>
        <p:nvSpPr>
          <p:cNvPr id="4" name="Text Placeholder 3"/>
          <p:cNvSpPr>
            <a:spLocks noGrp="1"/>
          </p:cNvSpPr>
          <p:nvPr>
            <p:ph type="body" sz="half" idx="2"/>
          </p:nvPr>
        </p:nvSpPr>
        <p:spPr>
          <a:xfrm>
            <a:off x="7968343" y="5868954"/>
            <a:ext cx="2869713" cy="69429"/>
          </a:xfrm>
        </p:spPr>
        <p:txBody>
          <a:bodyPr>
            <a:normAutofit fontScale="25000" lnSpcReduction="20000"/>
          </a:bodyPr>
          <a:lstStyle/>
          <a:p>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6</a:t>
            </a:fld>
            <a:endParaRPr lang="en-US"/>
          </a:p>
        </p:txBody>
      </p:sp>
      <p:sp>
        <p:nvSpPr>
          <p:cNvPr id="6" name="Date Placeholder 5"/>
          <p:cNvSpPr>
            <a:spLocks noGrp="1"/>
          </p:cNvSpPr>
          <p:nvPr>
            <p:ph type="dt" sz="half" idx="10"/>
          </p:nvPr>
        </p:nvSpPr>
        <p:spPr/>
        <p:txBody>
          <a:bodyPr/>
          <a:lstStyle/>
          <a:p>
            <a:r>
              <a:rPr lang="en-US" dirty="0"/>
              <a:t>2/11/21</a:t>
            </a:r>
          </a:p>
        </p:txBody>
      </p:sp>
      <p:sp>
        <p:nvSpPr>
          <p:cNvPr id="7" name="Footer Placeholder 6"/>
          <p:cNvSpPr>
            <a:spLocks noGrp="1"/>
          </p:cNvSpPr>
          <p:nvPr>
            <p:ph type="ftr" sz="quarter" idx="11"/>
          </p:nvPr>
        </p:nvSpPr>
        <p:spPr/>
        <p:txBody>
          <a:bodyPr/>
          <a:lstStyle/>
          <a:p>
            <a:r>
              <a:rPr lang="en-US" dirty="0"/>
              <a:t>Ped Bridge Project</a:t>
            </a:r>
          </a:p>
        </p:txBody>
      </p:sp>
      <p:pic>
        <p:nvPicPr>
          <p:cNvPr id="11" name="Picture 10" descr="Diagram&#10;&#10;Description automatically generated">
            <a:extLst>
              <a:ext uri="{FF2B5EF4-FFF2-40B4-BE49-F238E27FC236}">
                <a16:creationId xmlns:a16="http://schemas.microsoft.com/office/drawing/2014/main" id="{FAF4E702-1D34-42EC-8EB9-AC5645CD1C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01" y="1517787"/>
            <a:ext cx="5746402" cy="3554786"/>
          </a:xfrm>
          <a:prstGeom prst="rect">
            <a:avLst/>
          </a:prstGeom>
        </p:spPr>
      </p:pic>
      <p:pic>
        <p:nvPicPr>
          <p:cNvPr id="13" name="Picture 12" descr="Text&#10;&#10;Description automatically generated">
            <a:extLst>
              <a:ext uri="{FF2B5EF4-FFF2-40B4-BE49-F238E27FC236}">
                <a16:creationId xmlns:a16="http://schemas.microsoft.com/office/drawing/2014/main" id="{6114131E-0389-4A74-B3C8-62DCFAFE71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2155" y="3460492"/>
            <a:ext cx="4635738" cy="2623068"/>
          </a:xfrm>
          <a:prstGeom prst="rect">
            <a:avLst/>
          </a:prstGeom>
        </p:spPr>
      </p:pic>
    </p:spTree>
    <p:extLst>
      <p:ext uri="{BB962C8B-B14F-4D97-AF65-F5344CB8AC3E}">
        <p14:creationId xmlns:p14="http://schemas.microsoft.com/office/powerpoint/2010/main" val="397119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Project went to bid 2020</a:t>
            </a:r>
          </a:p>
        </p:txBody>
      </p:sp>
      <p:pic>
        <p:nvPicPr>
          <p:cNvPr id="9" name="Picture Placeholder 8" descr="A picture containing sky&#10;&#10;Description automatically generated">
            <a:extLst>
              <a:ext uri="{FF2B5EF4-FFF2-40B4-BE49-F238E27FC236}">
                <a16:creationId xmlns:a16="http://schemas.microsoft.com/office/drawing/2014/main" id="{9506800A-F81E-42B1-98D9-802BBFA8C669}"/>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6836" r="6836"/>
          <a:stretch>
            <a:fillRect/>
          </a:stretch>
        </p:blipFill>
        <p:spPr>
          <a:xfrm>
            <a:off x="1134520" y="898886"/>
            <a:ext cx="2873828" cy="2196903"/>
          </a:xfrm>
        </p:spPr>
      </p:pic>
      <p:sp>
        <p:nvSpPr>
          <p:cNvPr id="4" name="Text Placeholder 3"/>
          <p:cNvSpPr>
            <a:spLocks noGrp="1"/>
          </p:cNvSpPr>
          <p:nvPr>
            <p:ph type="body" sz="half" idx="2"/>
          </p:nvPr>
        </p:nvSpPr>
        <p:spPr/>
        <p:txBody>
          <a:bodyPr/>
          <a:lstStyle/>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The only two bids we received</a:t>
            </a:r>
          </a:p>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 for the project</a:t>
            </a:r>
          </a:p>
          <a:p>
            <a:pPr marL="0" marR="0" algn="ctr">
              <a:spcBef>
                <a:spcPts val="0"/>
              </a:spcBef>
              <a:spcAft>
                <a:spcPts val="0"/>
              </a:spcAft>
            </a:pPr>
            <a:endParaRPr lang="en-US" sz="2000" dirty="0">
              <a:latin typeface="Calibri" panose="020F0502020204030204" pitchFamily="34" charset="0"/>
              <a:ea typeface="Calibri" panose="020F0502020204030204" pitchFamily="34" charset="0"/>
            </a:endParaRPr>
          </a:p>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JP Sicard  	 $927,002.75</a:t>
            </a:r>
          </a:p>
          <a:p>
            <a:pPr marL="0" marR="0" algn="ctr">
              <a:spcBef>
                <a:spcPts val="0"/>
              </a:spcBef>
              <a:spcAft>
                <a:spcPts val="0"/>
              </a:spcAft>
            </a:pPr>
            <a:endParaRPr lang="en-US" sz="20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000" dirty="0">
                <a:effectLst/>
                <a:latin typeface="Calibri" panose="020F0502020204030204" pitchFamily="34" charset="0"/>
                <a:ea typeface="Calibri" panose="020F0502020204030204" pitchFamily="34" charset="0"/>
              </a:rPr>
              <a:t>Neil Daniels 	 $732,155.00</a:t>
            </a:r>
          </a:p>
          <a:p>
            <a:endParaRPr lang="en-US" dirty="0"/>
          </a:p>
        </p:txBody>
      </p:sp>
      <p:sp>
        <p:nvSpPr>
          <p:cNvPr id="5" name="Slide Number Placeholder 4"/>
          <p:cNvSpPr>
            <a:spLocks noGrp="1"/>
          </p:cNvSpPr>
          <p:nvPr>
            <p:ph type="sldNum" sz="quarter" idx="12"/>
          </p:nvPr>
        </p:nvSpPr>
        <p:spPr/>
        <p:txBody>
          <a:bodyPr/>
          <a:lstStyle/>
          <a:p>
            <a:fld id="{9CD8D479-8942-46E8-A226-A4E01F7A105C}" type="slidenum">
              <a:rPr lang="en-US" smtClean="0"/>
              <a:t>7</a:t>
            </a:fld>
            <a:endParaRPr lang="en-US"/>
          </a:p>
        </p:txBody>
      </p:sp>
      <p:sp>
        <p:nvSpPr>
          <p:cNvPr id="6" name="Date Placeholder 5"/>
          <p:cNvSpPr>
            <a:spLocks noGrp="1"/>
          </p:cNvSpPr>
          <p:nvPr>
            <p:ph type="dt" sz="half" idx="10"/>
          </p:nvPr>
        </p:nvSpPr>
        <p:spPr/>
        <p:txBody>
          <a:bodyPr/>
          <a:lstStyle/>
          <a:p>
            <a:r>
              <a:rPr lang="en-US" dirty="0"/>
              <a:t>2/11/2021</a:t>
            </a:r>
          </a:p>
        </p:txBody>
      </p:sp>
      <p:pic>
        <p:nvPicPr>
          <p:cNvPr id="13" name="Picture 12" descr="Diagram, engineering drawing&#10;&#10;Description automatically generated">
            <a:extLst>
              <a:ext uri="{FF2B5EF4-FFF2-40B4-BE49-F238E27FC236}">
                <a16:creationId xmlns:a16="http://schemas.microsoft.com/office/drawing/2014/main" id="{3685928B-4082-4C84-8BCB-FBFF8413E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03" y="3585785"/>
            <a:ext cx="4236062" cy="2544545"/>
          </a:xfrm>
          <a:prstGeom prst="rect">
            <a:avLst/>
          </a:prstGeom>
        </p:spPr>
      </p:pic>
    </p:spTree>
    <p:extLst>
      <p:ext uri="{BB962C8B-B14F-4D97-AF65-F5344CB8AC3E}">
        <p14:creationId xmlns:p14="http://schemas.microsoft.com/office/powerpoint/2010/main" val="144566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Where we are now</a:t>
            </a:r>
          </a:p>
        </p:txBody>
      </p:sp>
      <p:sp>
        <p:nvSpPr>
          <p:cNvPr id="5" name="Text Placeholder 4"/>
          <p:cNvSpPr>
            <a:spLocks noGrp="1"/>
          </p:cNvSpPr>
          <p:nvPr>
            <p:ph type="body" idx="1"/>
          </p:nvPr>
        </p:nvSpPr>
        <p:spPr/>
        <p:txBody>
          <a:bodyPr/>
          <a:lstStyle/>
          <a:p>
            <a:r>
              <a:rPr lang="en-US" dirty="0"/>
              <a:t>New Plan with a New estimate of cost</a:t>
            </a:r>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EBB5-1B0F-488E-A9B4-78778CF3123D}"/>
              </a:ext>
            </a:extLst>
          </p:cNvPr>
          <p:cNvSpPr>
            <a:spLocks noGrp="1"/>
          </p:cNvSpPr>
          <p:nvPr>
            <p:ph type="title"/>
          </p:nvPr>
        </p:nvSpPr>
        <p:spPr/>
        <p:txBody>
          <a:bodyPr/>
          <a:lstStyle/>
          <a:p>
            <a:pPr algn="ctr"/>
            <a:r>
              <a:rPr lang="en-US" dirty="0"/>
              <a:t>Project went to bid 2021</a:t>
            </a:r>
          </a:p>
        </p:txBody>
      </p:sp>
      <p:pic>
        <p:nvPicPr>
          <p:cNvPr id="9" name="Picture Placeholder 8" descr="Diagram, engineering drawing&#10;&#10;Description automatically generated">
            <a:extLst>
              <a:ext uri="{FF2B5EF4-FFF2-40B4-BE49-F238E27FC236}">
                <a16:creationId xmlns:a16="http://schemas.microsoft.com/office/drawing/2014/main" id="{DD5F642E-96FD-4E55-81AF-AC272593706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7305" r="7305"/>
          <a:stretch>
            <a:fillRect/>
          </a:stretch>
        </p:blipFill>
        <p:spPr>
          <a:xfrm>
            <a:off x="1548856" y="1046984"/>
            <a:ext cx="3960710" cy="3027772"/>
          </a:xfrm>
        </p:spPr>
      </p:pic>
      <p:sp>
        <p:nvSpPr>
          <p:cNvPr id="4" name="Text Placeholder 3">
            <a:extLst>
              <a:ext uri="{FF2B5EF4-FFF2-40B4-BE49-F238E27FC236}">
                <a16:creationId xmlns:a16="http://schemas.microsoft.com/office/drawing/2014/main" id="{512B9B47-F795-4F3E-997E-D1B814751B87}"/>
              </a:ext>
            </a:extLst>
          </p:cNvPr>
          <p:cNvSpPr>
            <a:spLocks noGrp="1"/>
          </p:cNvSpPr>
          <p:nvPr>
            <p:ph type="body" sz="half" idx="2"/>
          </p:nvPr>
        </p:nvSpPr>
        <p:spPr/>
        <p:txBody>
          <a:bodyPr>
            <a:normAutofit/>
          </a:bodyPr>
          <a:lstStyle/>
          <a:p>
            <a:r>
              <a:rPr lang="en-US" sz="2000" i="1" dirty="0"/>
              <a:t>Vtrans worked with us to come up with a phased process to help the town reduce the cost of the project.  They will finish the sidewalk on the west side of the bridge at the time of the US 2 improvements</a:t>
            </a:r>
          </a:p>
        </p:txBody>
      </p:sp>
      <p:sp>
        <p:nvSpPr>
          <p:cNvPr id="5" name="Slide Number Placeholder 4">
            <a:extLst>
              <a:ext uri="{FF2B5EF4-FFF2-40B4-BE49-F238E27FC236}">
                <a16:creationId xmlns:a16="http://schemas.microsoft.com/office/drawing/2014/main" id="{B2A8E528-E18A-4509-B57A-F649F2449637}"/>
              </a:ext>
            </a:extLst>
          </p:cNvPr>
          <p:cNvSpPr>
            <a:spLocks noGrp="1"/>
          </p:cNvSpPr>
          <p:nvPr>
            <p:ph type="sldNum" sz="quarter" idx="12"/>
          </p:nvPr>
        </p:nvSpPr>
        <p:spPr/>
        <p:txBody>
          <a:bodyPr/>
          <a:lstStyle/>
          <a:p>
            <a:fld id="{9CD8D479-8942-46E8-A226-A4E01F7A105C}" type="slidenum">
              <a:rPr lang="en-US" smtClean="0"/>
              <a:t>9</a:t>
            </a:fld>
            <a:endParaRPr lang="en-US"/>
          </a:p>
        </p:txBody>
      </p:sp>
      <p:sp>
        <p:nvSpPr>
          <p:cNvPr id="6" name="Date Placeholder 5">
            <a:extLst>
              <a:ext uri="{FF2B5EF4-FFF2-40B4-BE49-F238E27FC236}">
                <a16:creationId xmlns:a16="http://schemas.microsoft.com/office/drawing/2014/main" id="{E2A098DE-9D95-4A04-B96B-76ACB12AB84D}"/>
              </a:ext>
            </a:extLst>
          </p:cNvPr>
          <p:cNvSpPr>
            <a:spLocks noGrp="1"/>
          </p:cNvSpPr>
          <p:nvPr>
            <p:ph type="dt" sz="half" idx="10"/>
          </p:nvPr>
        </p:nvSpPr>
        <p:spPr/>
        <p:txBody>
          <a:bodyPr/>
          <a:lstStyle/>
          <a:p>
            <a:fld id="{E1447A63-5E3D-469C-A0D1-119323F4F95E}" type="datetime1">
              <a:rPr lang="en-US" smtClean="0"/>
              <a:pPr/>
              <a:t>7/19/2021</a:t>
            </a:fld>
            <a:endParaRPr lang="en-US" dirty="0"/>
          </a:p>
        </p:txBody>
      </p:sp>
      <p:sp>
        <p:nvSpPr>
          <p:cNvPr id="7" name="Footer Placeholder 6">
            <a:extLst>
              <a:ext uri="{FF2B5EF4-FFF2-40B4-BE49-F238E27FC236}">
                <a16:creationId xmlns:a16="http://schemas.microsoft.com/office/drawing/2014/main" id="{63888250-A9B4-46F1-AD55-354C580535FD}"/>
              </a:ext>
            </a:extLst>
          </p:cNvPr>
          <p:cNvSpPr>
            <a:spLocks noGrp="1"/>
          </p:cNvSpPr>
          <p:nvPr>
            <p:ph type="ftr" sz="quarter" idx="11"/>
          </p:nvPr>
        </p:nvSpPr>
        <p:spPr/>
        <p:txBody>
          <a:bodyPr/>
          <a:lstStyle/>
          <a:p>
            <a:r>
              <a:rPr lang="en-US" dirty="0"/>
              <a:t>Ped Bridge Project</a:t>
            </a:r>
          </a:p>
        </p:txBody>
      </p:sp>
      <p:sp>
        <p:nvSpPr>
          <p:cNvPr id="10" name="TextBox 9">
            <a:extLst>
              <a:ext uri="{FF2B5EF4-FFF2-40B4-BE49-F238E27FC236}">
                <a16:creationId xmlns:a16="http://schemas.microsoft.com/office/drawing/2014/main" id="{1C96CABC-2F73-4B43-8EE9-0D1A772E1CDB}"/>
              </a:ext>
            </a:extLst>
          </p:cNvPr>
          <p:cNvSpPr txBox="1"/>
          <p:nvPr/>
        </p:nvSpPr>
        <p:spPr>
          <a:xfrm>
            <a:off x="1137424" y="4163789"/>
            <a:ext cx="4958576" cy="2308324"/>
          </a:xfrm>
          <a:prstGeom prst="rect">
            <a:avLst/>
          </a:prstGeom>
          <a:noFill/>
        </p:spPr>
        <p:txBody>
          <a:bodyPr wrap="square" rtlCol="0">
            <a:spAutoFit/>
          </a:bodyPr>
          <a:lstStyle/>
          <a:p>
            <a:r>
              <a:rPr lang="en-US" dirty="0">
                <a:latin typeface="Abadi" panose="020B0604020104020204" pitchFamily="34" charset="0"/>
              </a:rPr>
              <a:t>Bids received on for the reduced scope of work</a:t>
            </a:r>
          </a:p>
          <a:p>
            <a:endParaRPr lang="en-US" dirty="0">
              <a:latin typeface="Abadi" panose="020B0604020104020204" pitchFamily="34" charset="0"/>
            </a:endParaRPr>
          </a:p>
          <a:p>
            <a:r>
              <a:rPr lang="en-US" dirty="0">
                <a:latin typeface="Abadi" panose="020B0604020104020204" pitchFamily="34" charset="0"/>
              </a:rPr>
              <a:t>Neil Daniels  $649,790</a:t>
            </a:r>
          </a:p>
          <a:p>
            <a:endParaRPr lang="en-US" dirty="0">
              <a:latin typeface="Abadi" panose="020B0604020104020204" pitchFamily="34" charset="0"/>
            </a:endParaRPr>
          </a:p>
          <a:p>
            <a:r>
              <a:rPr lang="en-US" dirty="0">
                <a:latin typeface="Abadi" panose="020B0604020104020204" pitchFamily="34" charset="0"/>
              </a:rPr>
              <a:t>S.D Ireland $1,178,775.00</a:t>
            </a:r>
          </a:p>
          <a:p>
            <a:endParaRPr lang="en-US" dirty="0">
              <a:latin typeface="Abadi" panose="020B0604020104020204" pitchFamily="34" charset="0"/>
            </a:endParaRPr>
          </a:p>
          <a:p>
            <a:r>
              <a:rPr lang="en-US" dirty="0">
                <a:latin typeface="Abadi" panose="020B0604020104020204" pitchFamily="34" charset="0"/>
              </a:rPr>
              <a:t>These Bids are good until February 22, 2021</a:t>
            </a:r>
          </a:p>
          <a:p>
            <a:endParaRPr lang="en-US" dirty="0">
              <a:latin typeface="Abadi" panose="020B0604020104020204" pitchFamily="34" charset="0"/>
            </a:endParaRPr>
          </a:p>
        </p:txBody>
      </p:sp>
    </p:spTree>
    <p:extLst>
      <p:ext uri="{BB962C8B-B14F-4D97-AF65-F5344CB8AC3E}">
        <p14:creationId xmlns:p14="http://schemas.microsoft.com/office/powerpoint/2010/main" val="13754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{32964DE2-A5BC-4BE4-9318-544DDD372607}tf03098889_win32</Template>
  <TotalTime>2793</TotalTime>
  <Words>1063</Words>
  <Application>Microsoft Office PowerPoint</Application>
  <PresentationFormat>Widescreen</PresentationFormat>
  <Paragraphs>139</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Abadi</vt:lpstr>
      <vt:lpstr>Arial</vt:lpstr>
      <vt:lpstr>Arial Nova</vt:lpstr>
      <vt:lpstr>Calibri</vt:lpstr>
      <vt:lpstr>Corbel</vt:lpstr>
      <vt:lpstr>Ecology 16x9</vt:lpstr>
      <vt:lpstr>Pedestrian Bridge Project </vt:lpstr>
      <vt:lpstr>Goal Of The Project</vt:lpstr>
      <vt:lpstr>Focused on the Community</vt:lpstr>
      <vt:lpstr>History of the Pedestrian Bridge</vt:lpstr>
      <vt:lpstr>PowerPoint Presentation</vt:lpstr>
      <vt:lpstr>Second Design</vt:lpstr>
      <vt:lpstr>Project went to bid 2020</vt:lpstr>
      <vt:lpstr>Where we are now</vt:lpstr>
      <vt:lpstr>Project went to bid 2021</vt:lpstr>
      <vt:lpstr>Moving forward with 2021 Construction </vt:lpstr>
      <vt:lpstr>Cost to Not Move forward with Project</vt:lpstr>
      <vt:lpstr>Items to consider as we move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Pedestian Bridge Project </dc:title>
  <dc:creator>Tammy Farnham</dc:creator>
  <cp:lastModifiedBy>A</cp:lastModifiedBy>
  <cp:revision>31</cp:revision>
  <cp:lastPrinted>2021-02-11T00:44:40Z</cp:lastPrinted>
  <dcterms:created xsi:type="dcterms:W3CDTF">2021-02-10T00:13:39Z</dcterms:created>
  <dcterms:modified xsi:type="dcterms:W3CDTF">2021-07-19T21:23:49Z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