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72" r:id="rId2"/>
    <p:sldId id="273" r:id="rId3"/>
    <p:sldId id="283" r:id="rId4"/>
    <p:sldId id="285" r:id="rId5"/>
    <p:sldId id="287" r:id="rId6"/>
    <p:sldId id="286" r:id="rId7"/>
    <p:sldId id="284" r:id="rId8"/>
    <p:sldId id="259" r:id="rId9"/>
    <p:sldId id="278" r:id="rId10"/>
    <p:sldId id="261" r:id="rId11"/>
    <p:sldId id="262" r:id="rId12"/>
    <p:sldId id="288" r:id="rId13"/>
    <p:sldId id="289"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CC5830-46FE-44A8-B1C0-3E7F1D5D6612}">
          <p14:sldIdLst>
            <p14:sldId id="272"/>
            <p14:sldId id="273"/>
          </p14:sldIdLst>
        </p14:section>
        <p14:section name="Untitled Section" id="{1447FDFE-742C-4996-BEFC-C8212E35AC38}">
          <p14:sldIdLst>
            <p14:sldId id="283"/>
            <p14:sldId id="285"/>
          </p14:sldIdLst>
        </p14:section>
        <p14:section name="Untitled Section" id="{751D9941-AA5B-48C3-B041-FCE6DB7C1461}">
          <p14:sldIdLst>
            <p14:sldId id="287"/>
          </p14:sldIdLst>
        </p14:section>
        <p14:section name="Untitled Section" id="{1FB8C8BC-2431-4B5E-9F15-3955F71609CC}">
          <p14:sldIdLst>
            <p14:sldId id="286"/>
          </p14:sldIdLst>
        </p14:section>
        <p14:section name="Untitled Section" id="{5E61B0B7-F7B2-4F5C-9580-04AC83710010}">
          <p14:sldIdLst>
            <p14:sldId id="284"/>
            <p14:sldId id="259"/>
            <p14:sldId id="278"/>
            <p14:sldId id="261"/>
            <p14:sldId id="262"/>
            <p14:sldId id="288"/>
            <p14:sldId id="289"/>
            <p14:sldId id="290"/>
          </p14:sldIdLst>
        </p14:section>
      </p14:sectionLst>
    </p:ex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830"/>
  </p:normalViewPr>
  <p:slideViewPr>
    <p:cSldViewPr snapToGrid="0">
      <p:cViewPr>
        <p:scale>
          <a:sx n="115" d="100"/>
          <a:sy n="115" d="100"/>
        </p:scale>
        <p:origin x="384" y="8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75"/>
        <c:overlap val="-25"/>
        <c:axId val="1111705064"/>
        <c:axId val="1111706704"/>
      </c:barChart>
      <c:catAx>
        <c:axId val="1111705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ill Sans Nova" panose="020B0602020104020203" pitchFamily="34" charset="0"/>
                <a:ea typeface="+mn-ea"/>
                <a:cs typeface="+mn-cs"/>
              </a:defRPr>
            </a:pPr>
            <a:endParaRPr lang="en-US"/>
          </a:p>
        </c:txPr>
        <c:crossAx val="1111706704"/>
        <c:crosses val="autoZero"/>
        <c:auto val="1"/>
        <c:lblAlgn val="ctr"/>
        <c:lblOffset val="100"/>
        <c:noMultiLvlLbl val="0"/>
      </c:catAx>
      <c:valAx>
        <c:axId val="1111706704"/>
        <c:scaling>
          <c:orientation val="minMax"/>
        </c:scaling>
        <c:delete val="0"/>
        <c:axPos val="b"/>
        <c:numFmt formatCode="_(* #,##0.0_);_(* \(#,##0.0\);_(* &quot;-&quot;??_);_(@_)" sourceLinked="1"/>
        <c:majorTickMark val="none"/>
        <c:minorTickMark val="none"/>
        <c:tickLblPos val="nextTo"/>
        <c:spPr>
          <a:noFill/>
          <a:ln w="25400">
            <a:noFill/>
          </a:ln>
          <a:effectLst/>
        </c:spPr>
        <c:txPr>
          <a:bodyPr rot="-60000000" spcFirstLastPara="1" vertOverflow="ellipsis" vert="horz" wrap="square" anchor="ctr" anchorCtr="1"/>
          <a:lstStyle/>
          <a:p>
            <a:pPr>
              <a:defRPr sz="1197" b="0" i="0" u="none" strike="noStrike" kern="1200" baseline="0">
                <a:solidFill>
                  <a:schemeClr val="tx1"/>
                </a:solidFill>
                <a:latin typeface="Gill Sans Nova" panose="020B0602020104020203" pitchFamily="34" charset="0"/>
                <a:ea typeface="+mn-ea"/>
                <a:cs typeface="+mn-cs"/>
              </a:defRPr>
            </a:pPr>
            <a:endParaRPr lang="en-US"/>
          </a:p>
        </c:txPr>
        <c:crossAx val="1111705064"/>
        <c:crosses val="autoZero"/>
        <c:crossBetween val="between"/>
      </c:valAx>
      <c:spPr>
        <a:noFill/>
        <a:ln>
          <a:noFill/>
        </a:ln>
        <a:effectLst/>
      </c:spPr>
    </c:plotArea>
    <c:legend>
      <c:legendPos val="b"/>
      <c:layout>
        <c:manualLayout>
          <c:xMode val="edge"/>
          <c:yMode val="edge"/>
          <c:x val="4.3518358375396048E-2"/>
          <c:y val="0.91065800605540348"/>
          <c:w val="0.24541970273187527"/>
          <c:h val="8.60622419454972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5"/>
              </a:solidFill>
              <a:latin typeface="+mn-lt"/>
              <a:ea typeface="+mn-ea"/>
              <a:cs typeface="Gill Sans Light" panose="020B0302020104020203" pitchFamily="34"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9/12/2022</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9/12/2022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dirty="0"/>
              <a:t>Pedestrian Bridge Project with the option of doing Main Street Bridge maintenance</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a:lstStyle/>
          <a:p>
            <a:r>
              <a:rPr lang="en-US" dirty="0"/>
              <a:t>Town of Plainfield</a:t>
            </a:r>
          </a:p>
          <a:p>
            <a:r>
              <a:rPr lang="en-US" dirty="0"/>
              <a:t>9-12-2022</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p:txBody>
          <a:bodyPr/>
          <a:lstStyle/>
          <a:p>
            <a:pPr algn="ctr"/>
            <a:r>
              <a:rPr lang="en-US" sz="3600" dirty="0">
                <a:latin typeface="Sagona Book" panose="020F0502020204030204" pitchFamily="34" charset="0"/>
              </a:rPr>
              <a:t>It has been determined that sidewalk can’t hold the Traffic Load</a:t>
            </a:r>
            <a:endParaRPr lang="en-US" sz="3600" dirty="0"/>
          </a:p>
        </p:txBody>
      </p:sp>
      <p:graphicFrame>
        <p:nvGraphicFramePr>
          <p:cNvPr id="8" name="Content Placeholder 5" descr="Bar chart">
            <a:extLst>
              <a:ext uri="{FF2B5EF4-FFF2-40B4-BE49-F238E27FC236}">
                <a16:creationId xmlns:a16="http://schemas.microsoft.com/office/drawing/2014/main" id="{19FBC95D-B600-B1AC-D5BA-3F204E3FE1DF}"/>
              </a:ext>
            </a:extLst>
          </p:cNvPr>
          <p:cNvGraphicFramePr>
            <a:graphicFrameLocks noGrp="1"/>
          </p:cNvGraphicFramePr>
          <p:nvPr>
            <p:ph idx="1"/>
            <p:extLst>
              <p:ext uri="{D42A27DB-BD31-4B8C-83A1-F6EECF244321}">
                <p14:modId xmlns:p14="http://schemas.microsoft.com/office/powerpoint/2010/main" val="3236837432"/>
              </p:ext>
            </p:extLst>
          </p:nvPr>
        </p:nvGraphicFramePr>
        <p:xfrm>
          <a:off x="728471" y="2084705"/>
          <a:ext cx="9363075"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623087F1-0A22-4E04-6B3F-B1DDA246A111}"/>
              </a:ext>
            </a:extLst>
          </p:cNvPr>
          <p:cNvSpPr>
            <a:spLocks noGrp="1"/>
          </p:cNvSpPr>
          <p:nvPr>
            <p:ph type="dt" sz="half" idx="10"/>
          </p:nvPr>
        </p:nvSpPr>
        <p:spPr/>
        <p:txBody>
          <a:bodyPr/>
          <a:lstStyle/>
          <a:p>
            <a:r>
              <a:rPr lang="en-US" dirty="0"/>
              <a:t>2022</a:t>
            </a:r>
          </a:p>
        </p:txBody>
      </p:sp>
      <p:sp>
        <p:nvSpPr>
          <p:cNvPr id="7" name="Footer Placeholder 6">
            <a:extLst>
              <a:ext uri="{FF2B5EF4-FFF2-40B4-BE49-F238E27FC236}">
                <a16:creationId xmlns:a16="http://schemas.microsoft.com/office/drawing/2014/main" id="{8FD92B98-444C-00D2-3246-91E7E1BFB673}"/>
              </a:ext>
            </a:extLst>
          </p:cNvPr>
          <p:cNvSpPr>
            <a:spLocks noGrp="1"/>
          </p:cNvSpPr>
          <p:nvPr>
            <p:ph type="ftr" sz="quarter" idx="11"/>
          </p:nvPr>
        </p:nvSpPr>
        <p:spPr/>
        <p:txBody>
          <a:bodyPr/>
          <a:lstStyle/>
          <a:p>
            <a:r>
              <a:rPr lang="en-US" dirty="0"/>
              <a:t>Ped Bridge </a:t>
            </a:r>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a:lstStyle/>
          <a:p>
            <a:fld id="{58FB4751-880F-D840-AAA9-3A15815CC996}" type="slidenum">
              <a:rPr lang="en-US" smtClean="0"/>
              <a:t>10</a:t>
            </a:fld>
            <a:endParaRPr lang="en-US" dirty="0"/>
          </a:p>
        </p:txBody>
      </p:sp>
      <p:pic>
        <p:nvPicPr>
          <p:cNvPr id="3" name="Picture 2">
            <a:extLst>
              <a:ext uri="{FF2B5EF4-FFF2-40B4-BE49-F238E27FC236}">
                <a16:creationId xmlns:a16="http://schemas.microsoft.com/office/drawing/2014/main" id="{9695A208-A160-41A8-AFDB-C7D04953433C}"/>
              </a:ext>
            </a:extLst>
          </p:cNvPr>
          <p:cNvPicPr>
            <a:picLocks noChangeAspect="1"/>
          </p:cNvPicPr>
          <p:nvPr/>
        </p:nvPicPr>
        <p:blipFill>
          <a:blip r:embed="rId3"/>
          <a:stretch>
            <a:fillRect/>
          </a:stretch>
        </p:blipFill>
        <p:spPr>
          <a:xfrm>
            <a:off x="2904525" y="2084705"/>
            <a:ext cx="5858693" cy="3772426"/>
          </a:xfrm>
          <a:prstGeom prst="rect">
            <a:avLst/>
          </a:prstGeom>
        </p:spPr>
      </p:pic>
    </p:spTree>
    <p:extLst>
      <p:ext uri="{BB962C8B-B14F-4D97-AF65-F5344CB8AC3E}">
        <p14:creationId xmlns:p14="http://schemas.microsoft.com/office/powerpoint/2010/main" val="169908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p:txBody>
          <a:bodyPr/>
          <a:lstStyle/>
          <a:p>
            <a:r>
              <a:rPr lang="en-US" dirty="0">
                <a:latin typeface="Sagona Book" panose="020F0502020204030204" pitchFamily="34" charset="0"/>
              </a:rPr>
              <a:t>Other Obstacles</a:t>
            </a:r>
            <a:endParaRPr lang="en-US" dirty="0"/>
          </a:p>
        </p:txBody>
      </p:sp>
      <p:graphicFrame>
        <p:nvGraphicFramePr>
          <p:cNvPr id="9" name="Table 4">
            <a:extLst>
              <a:ext uri="{FF2B5EF4-FFF2-40B4-BE49-F238E27FC236}">
                <a16:creationId xmlns:a16="http://schemas.microsoft.com/office/drawing/2014/main" id="{599C0C9D-9A88-B612-EE50-DB2991538472}"/>
              </a:ext>
            </a:extLst>
          </p:cNvPr>
          <p:cNvGraphicFramePr>
            <a:graphicFrameLocks noGrp="1"/>
          </p:cNvGraphicFramePr>
          <p:nvPr>
            <p:ph idx="1"/>
            <p:extLst>
              <p:ext uri="{D42A27DB-BD31-4B8C-83A1-F6EECF244321}">
                <p14:modId xmlns:p14="http://schemas.microsoft.com/office/powerpoint/2010/main" val="1798840210"/>
              </p:ext>
            </p:extLst>
          </p:nvPr>
        </p:nvGraphicFramePr>
        <p:xfrm>
          <a:off x="515389" y="2302624"/>
          <a:ext cx="4588626" cy="2610195"/>
        </p:xfrm>
        <a:graphic>
          <a:graphicData uri="http://schemas.openxmlformats.org/drawingml/2006/table">
            <a:tbl>
              <a:tblPr firstRow="1" bandRow="1">
                <a:tableStyleId>{5940675A-B579-460E-94D1-54222C63F5DA}</a:tableStyleId>
              </a:tblPr>
              <a:tblGrid>
                <a:gridCol w="990392">
                  <a:extLst>
                    <a:ext uri="{9D8B030D-6E8A-4147-A177-3AD203B41FA5}">
                      <a16:colId xmlns:a16="http://schemas.microsoft.com/office/drawing/2014/main" val="1689330750"/>
                    </a:ext>
                  </a:extLst>
                </a:gridCol>
                <a:gridCol w="990392">
                  <a:extLst>
                    <a:ext uri="{9D8B030D-6E8A-4147-A177-3AD203B41FA5}">
                      <a16:colId xmlns:a16="http://schemas.microsoft.com/office/drawing/2014/main" val="2660631934"/>
                    </a:ext>
                  </a:extLst>
                </a:gridCol>
                <a:gridCol w="990392">
                  <a:extLst>
                    <a:ext uri="{9D8B030D-6E8A-4147-A177-3AD203B41FA5}">
                      <a16:colId xmlns:a16="http://schemas.microsoft.com/office/drawing/2014/main" val="3909717689"/>
                    </a:ext>
                  </a:extLst>
                </a:gridCol>
                <a:gridCol w="627058">
                  <a:extLst>
                    <a:ext uri="{9D8B030D-6E8A-4147-A177-3AD203B41FA5}">
                      <a16:colId xmlns:a16="http://schemas.microsoft.com/office/drawing/2014/main" val="1603189107"/>
                    </a:ext>
                  </a:extLst>
                </a:gridCol>
                <a:gridCol w="990392">
                  <a:extLst>
                    <a:ext uri="{9D8B030D-6E8A-4147-A177-3AD203B41FA5}">
                      <a16:colId xmlns:a16="http://schemas.microsoft.com/office/drawing/2014/main" val="2755691855"/>
                    </a:ext>
                  </a:extLst>
                </a:gridCol>
              </a:tblGrid>
              <a:tr h="522039">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9928716"/>
                  </a:ext>
                </a:extLst>
              </a:tr>
              <a:tr h="522039">
                <a:tc>
                  <a:txBody>
                    <a:bodyPr/>
                    <a:lstStyle/>
                    <a:p>
                      <a:pPr algn="ctr"/>
                      <a:endParaRPr lang="en-US" b="0" i="0" dirty="0">
                        <a:solidFill>
                          <a:schemeClr val="tx1"/>
                        </a:solidFill>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0208656"/>
                  </a:ext>
                </a:extLst>
              </a:tr>
              <a:tr h="522039">
                <a:tc>
                  <a:txBody>
                    <a:bodyPr/>
                    <a:lstStyle/>
                    <a:p>
                      <a:pPr algn="ctr"/>
                      <a:endParaRPr lang="en-US" b="0" i="0" dirty="0">
                        <a:solidFill>
                          <a:schemeClr val="tx1"/>
                        </a:solidFill>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243071"/>
                  </a:ext>
                </a:extLst>
              </a:tr>
              <a:tr h="522039">
                <a:tc>
                  <a:txBody>
                    <a:bodyPr/>
                    <a:lstStyle/>
                    <a:p>
                      <a:pPr algn="ctr"/>
                      <a:endParaRPr lang="en-US" b="0" i="0" dirty="0">
                        <a:solidFill>
                          <a:schemeClr val="tx1"/>
                        </a:solidFill>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808797"/>
                  </a:ext>
                </a:extLst>
              </a:tr>
              <a:tr h="522039">
                <a:tc>
                  <a:txBody>
                    <a:bodyPr/>
                    <a:lstStyle/>
                    <a:p>
                      <a:pPr algn="ctr"/>
                      <a:endParaRPr lang="en-US" b="0" i="0" dirty="0">
                        <a:solidFill>
                          <a:schemeClr val="tx1"/>
                        </a:solidFill>
                        <a:latin typeface="Gill Sans Nova" panose="020B0602020104020203" pitchFamily="34" charset="0"/>
                        <a:cs typeface="Gill Sans SemiBold" panose="020B05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0" i="0" dirty="0">
                        <a:solidFill>
                          <a:schemeClr val="accent2"/>
                        </a:solidFill>
                        <a:latin typeface="+mn-lt"/>
                        <a:cs typeface="Gill Sans Light" panose="020B0302020104020203" pitchFamily="34"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950325"/>
                  </a:ext>
                </a:extLst>
              </a:tr>
            </a:tbl>
          </a:graphicData>
        </a:graphic>
      </p:graphicFrame>
      <p:sp>
        <p:nvSpPr>
          <p:cNvPr id="4" name="Date Placeholder 3">
            <a:extLst>
              <a:ext uri="{FF2B5EF4-FFF2-40B4-BE49-F238E27FC236}">
                <a16:creationId xmlns:a16="http://schemas.microsoft.com/office/drawing/2014/main" id="{D74CC35A-169D-2E87-6515-5E6B9D8F47EF}"/>
              </a:ext>
            </a:extLst>
          </p:cNvPr>
          <p:cNvSpPr>
            <a:spLocks noGrp="1"/>
          </p:cNvSpPr>
          <p:nvPr>
            <p:ph type="dt" sz="half" idx="10"/>
          </p:nvPr>
        </p:nvSpPr>
        <p:spPr/>
        <p:txBody>
          <a:bodyPr/>
          <a:lstStyle/>
          <a:p>
            <a:r>
              <a:rPr lang="en-US" dirty="0"/>
              <a:t>2022</a:t>
            </a:r>
          </a:p>
        </p:txBody>
      </p:sp>
      <p:sp>
        <p:nvSpPr>
          <p:cNvPr id="6" name="Footer Placeholder 5">
            <a:extLst>
              <a:ext uri="{FF2B5EF4-FFF2-40B4-BE49-F238E27FC236}">
                <a16:creationId xmlns:a16="http://schemas.microsoft.com/office/drawing/2014/main" id="{8F9C73CF-CD73-39D0-D208-17D75BEB817B}"/>
              </a:ext>
            </a:extLst>
          </p:cNvPr>
          <p:cNvSpPr>
            <a:spLocks noGrp="1"/>
          </p:cNvSpPr>
          <p:nvPr>
            <p:ph type="ftr" sz="quarter" idx="11"/>
          </p:nvPr>
        </p:nvSpPr>
        <p:spPr/>
        <p:txBody>
          <a:bodyPr/>
          <a:lstStyle/>
          <a:p>
            <a:r>
              <a:rPr lang="en-US" dirty="0"/>
              <a:t>Ped Bridge Project</a:t>
            </a:r>
          </a:p>
        </p:txBody>
      </p:sp>
      <p:sp>
        <p:nvSpPr>
          <p:cNvPr id="8" name="Slide Number Placeholder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a:lstStyle/>
          <a:p>
            <a:fld id="{58FB4751-880F-D840-AAA9-3A15815CC996}" type="slidenum">
              <a:rPr lang="en-US" smtClean="0"/>
              <a:t>11</a:t>
            </a:fld>
            <a:endParaRPr lang="en-US" dirty="0"/>
          </a:p>
        </p:txBody>
      </p:sp>
      <p:sp>
        <p:nvSpPr>
          <p:cNvPr id="2" name="TextBox 1">
            <a:extLst>
              <a:ext uri="{FF2B5EF4-FFF2-40B4-BE49-F238E27FC236}">
                <a16:creationId xmlns:a16="http://schemas.microsoft.com/office/drawing/2014/main" id="{E2A34B4E-5573-4F0A-A0FE-CD4188710795}"/>
              </a:ext>
            </a:extLst>
          </p:cNvPr>
          <p:cNvSpPr txBox="1"/>
          <p:nvPr/>
        </p:nvSpPr>
        <p:spPr>
          <a:xfrm>
            <a:off x="1072342" y="2332568"/>
            <a:ext cx="5719156"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Width of the Bridge </a:t>
            </a:r>
          </a:p>
          <a:p>
            <a:pPr marL="285750" indent="-285750">
              <a:buFont typeface="Arial" panose="020B0604020202020204" pitchFamily="34" charset="0"/>
              <a:buChar char="•"/>
            </a:pPr>
            <a:r>
              <a:rPr lang="en-US" sz="2800" b="1" dirty="0"/>
              <a:t>Keeping Contractor’s Employees Safe</a:t>
            </a:r>
          </a:p>
          <a:p>
            <a:pPr marL="285750" indent="-285750">
              <a:buFont typeface="Arial" panose="020B0604020202020204" pitchFamily="34" charset="0"/>
              <a:buChar char="•"/>
            </a:pPr>
            <a:r>
              <a:rPr lang="en-US" sz="2800" b="1" dirty="0"/>
              <a:t>Age of the Bridge</a:t>
            </a:r>
          </a:p>
          <a:p>
            <a:pPr marL="285750" indent="-285750">
              <a:buFont typeface="Arial" panose="020B0604020202020204" pitchFamily="34" charset="0"/>
              <a:buChar char="•"/>
            </a:pPr>
            <a:r>
              <a:rPr lang="en-US" sz="2800" b="1" dirty="0"/>
              <a:t>Current Damage to the Underneath of the Bridge</a:t>
            </a:r>
            <a:endParaRPr lang="en-US" sz="2800" dirty="0"/>
          </a:p>
        </p:txBody>
      </p:sp>
      <p:sp>
        <p:nvSpPr>
          <p:cNvPr id="5" name="TextBox 4">
            <a:extLst>
              <a:ext uri="{FF2B5EF4-FFF2-40B4-BE49-F238E27FC236}">
                <a16:creationId xmlns:a16="http://schemas.microsoft.com/office/drawing/2014/main" id="{FA6C217A-1C32-4FDD-8E7E-DF965033D3CB}"/>
              </a:ext>
            </a:extLst>
          </p:cNvPr>
          <p:cNvSpPr txBox="1"/>
          <p:nvPr/>
        </p:nvSpPr>
        <p:spPr>
          <a:xfrm>
            <a:off x="1205345" y="5152740"/>
            <a:ext cx="6612775" cy="830997"/>
          </a:xfrm>
          <a:prstGeom prst="rect">
            <a:avLst/>
          </a:prstGeom>
          <a:noFill/>
        </p:spPr>
        <p:txBody>
          <a:bodyPr wrap="square" rtlCol="0">
            <a:spAutoFit/>
          </a:bodyPr>
          <a:lstStyle/>
          <a:p>
            <a:pPr algn="ctr"/>
            <a:r>
              <a:rPr lang="en-US" sz="2400" b="1" u="sng" dirty="0">
                <a:solidFill>
                  <a:schemeClr val="accent3">
                    <a:lumMod val="50000"/>
                  </a:schemeClr>
                </a:solidFill>
              </a:rPr>
              <a:t>The Project Team tried to come up with options to meet the Towns goal of keeping one lane open </a:t>
            </a:r>
          </a:p>
        </p:txBody>
      </p:sp>
    </p:spTree>
    <p:extLst>
      <p:ext uri="{BB962C8B-B14F-4D97-AF65-F5344CB8AC3E}">
        <p14:creationId xmlns:p14="http://schemas.microsoft.com/office/powerpoint/2010/main" val="275285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7456-C7FA-4884-ABB1-BF5175F126AC}"/>
              </a:ext>
            </a:extLst>
          </p:cNvPr>
          <p:cNvSpPr>
            <a:spLocks noGrp="1"/>
          </p:cNvSpPr>
          <p:nvPr>
            <p:ph type="title"/>
          </p:nvPr>
        </p:nvSpPr>
        <p:spPr/>
        <p:txBody>
          <a:bodyPr/>
          <a:lstStyle/>
          <a:p>
            <a:r>
              <a:rPr lang="en-US" dirty="0"/>
              <a:t>Current Options</a:t>
            </a:r>
          </a:p>
        </p:txBody>
      </p:sp>
      <p:sp>
        <p:nvSpPr>
          <p:cNvPr id="3" name="Text Placeholder 2">
            <a:extLst>
              <a:ext uri="{FF2B5EF4-FFF2-40B4-BE49-F238E27FC236}">
                <a16:creationId xmlns:a16="http://schemas.microsoft.com/office/drawing/2014/main" id="{7732DD16-53F6-404A-9270-061B57987895}"/>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1300" b="0" i="0" dirty="0">
                <a:solidFill>
                  <a:srgbClr val="000000"/>
                </a:solidFill>
                <a:effectLst/>
                <a:latin typeface="Segoe UI" panose="020B0502040204020203" pitchFamily="34" charset="0"/>
              </a:rPr>
              <a:t>Closing the bridge for a 28-Day Period – If the town elected to close the bridge Daniels Construction would be given a 28-Day period to repair the bridge deck.  While this would require a detour for all traffic, the detour would only be in place for 4 weeks rather than three months if one lane were open.  As previously discussed, closing the bridge would also result in an overall better product and cost savings to the town. Therefore, the project team is recommending this action as this would allow for the repairs to the bridge deck to occur and the duration of the closure would only be 4 weeks.</a:t>
            </a:r>
          </a:p>
          <a:p>
            <a:pPr marL="285750" indent="-285750">
              <a:buFont typeface="Arial" panose="020B0604020202020204" pitchFamily="34" charset="0"/>
              <a:buChar char="•"/>
            </a:pPr>
            <a:endParaRPr lang="en-US" sz="1300" dirty="0">
              <a:solidFill>
                <a:srgbClr val="000000"/>
              </a:solidFill>
              <a:latin typeface="Segoe UI" panose="020B0502040204020203" pitchFamily="34" charset="0"/>
            </a:endParaRPr>
          </a:p>
          <a:p>
            <a:pPr marL="285750" indent="-285750">
              <a:buFont typeface="Arial" panose="020B0604020202020204" pitchFamily="34" charset="0"/>
              <a:buChar char="•"/>
            </a:pPr>
            <a:r>
              <a:rPr lang="en-US" sz="1300" b="0" i="0" dirty="0">
                <a:solidFill>
                  <a:srgbClr val="000000"/>
                </a:solidFill>
                <a:effectLst/>
                <a:latin typeface="Segoe UI" panose="020B0502040204020203" pitchFamily="34" charset="0"/>
              </a:rPr>
              <a:t>Postpone Structural Repairs – Plainfield could elect that the option above is not acceptable.  In this case Daniels Construction would be directed to complete the remaining work for the original scope of the project.  No structural repairs would be made to the concrete bridge deck.  However, they would pave the bridge and approaches would provide some (minimal) protection against future deterioration for the next 5-10 years. </a:t>
            </a:r>
            <a:endParaRPr lang="en-US" sz="1300" b="0" i="0" dirty="0">
              <a:solidFill>
                <a:srgbClr val="000000"/>
              </a:solidFill>
              <a:effectLst/>
              <a:latin typeface="Calibri" panose="020F0502020204030204" pitchFamily="34" charset="0"/>
            </a:endParaRPr>
          </a:p>
          <a:p>
            <a:pPr marL="285750" indent="-285750">
              <a:buFont typeface="Arial" panose="020B0604020202020204" pitchFamily="34" charset="0"/>
              <a:buChar char="•"/>
            </a:pPr>
            <a:endParaRPr lang="en-US" dirty="0"/>
          </a:p>
        </p:txBody>
      </p:sp>
      <p:sp>
        <p:nvSpPr>
          <p:cNvPr id="4" name="Picture Placeholder 3">
            <a:extLst>
              <a:ext uri="{FF2B5EF4-FFF2-40B4-BE49-F238E27FC236}">
                <a16:creationId xmlns:a16="http://schemas.microsoft.com/office/drawing/2014/main" id="{7705527C-DABF-42F4-9055-2B932EBCBC9C}"/>
              </a:ext>
            </a:extLst>
          </p:cNvPr>
          <p:cNvSpPr>
            <a:spLocks noGrp="1"/>
          </p:cNvSpPr>
          <p:nvPr>
            <p:ph type="pic" idx="1"/>
          </p:nvPr>
        </p:nvSpPr>
        <p:spPr>
          <a:xfrm>
            <a:off x="7468985" y="82296"/>
            <a:ext cx="4376530" cy="6018401"/>
          </a:xfrm>
        </p:spPr>
      </p:sp>
      <p:sp>
        <p:nvSpPr>
          <p:cNvPr id="5" name="Date Placeholder 4">
            <a:extLst>
              <a:ext uri="{FF2B5EF4-FFF2-40B4-BE49-F238E27FC236}">
                <a16:creationId xmlns:a16="http://schemas.microsoft.com/office/drawing/2014/main" id="{E43692E9-E48C-46CD-9760-8B741DA13026}"/>
              </a:ext>
            </a:extLst>
          </p:cNvPr>
          <p:cNvSpPr>
            <a:spLocks noGrp="1"/>
          </p:cNvSpPr>
          <p:nvPr>
            <p:ph type="dt" sz="half" idx="10"/>
          </p:nvPr>
        </p:nvSpPr>
        <p:spPr/>
        <p:txBody>
          <a:bodyPr/>
          <a:lstStyle/>
          <a:p>
            <a:r>
              <a:rPr lang="en-US" dirty="0"/>
              <a:t>2022</a:t>
            </a:r>
          </a:p>
        </p:txBody>
      </p:sp>
      <p:sp>
        <p:nvSpPr>
          <p:cNvPr id="6" name="Footer Placeholder 5">
            <a:extLst>
              <a:ext uri="{FF2B5EF4-FFF2-40B4-BE49-F238E27FC236}">
                <a16:creationId xmlns:a16="http://schemas.microsoft.com/office/drawing/2014/main" id="{B9919DF6-BCEC-46B2-BD5F-4E5285FCF5FB}"/>
              </a:ext>
            </a:extLst>
          </p:cNvPr>
          <p:cNvSpPr>
            <a:spLocks noGrp="1"/>
          </p:cNvSpPr>
          <p:nvPr>
            <p:ph type="ftr" sz="quarter" idx="11"/>
          </p:nvPr>
        </p:nvSpPr>
        <p:spPr/>
        <p:txBody>
          <a:bodyPr/>
          <a:lstStyle/>
          <a:p>
            <a:r>
              <a:rPr lang="en-US" dirty="0"/>
              <a:t>Ped Bridge Project</a:t>
            </a:r>
          </a:p>
        </p:txBody>
      </p:sp>
      <p:sp>
        <p:nvSpPr>
          <p:cNvPr id="7" name="Slide Number Placeholder 6">
            <a:extLst>
              <a:ext uri="{FF2B5EF4-FFF2-40B4-BE49-F238E27FC236}">
                <a16:creationId xmlns:a16="http://schemas.microsoft.com/office/drawing/2014/main" id="{73F2069B-7914-48EE-BDBB-7E1A68D93898}"/>
              </a:ext>
            </a:extLst>
          </p:cNvPr>
          <p:cNvSpPr>
            <a:spLocks noGrp="1"/>
          </p:cNvSpPr>
          <p:nvPr>
            <p:ph type="sldNum" sz="quarter" idx="12"/>
          </p:nvPr>
        </p:nvSpPr>
        <p:spPr/>
        <p:txBody>
          <a:bodyPr/>
          <a:lstStyle/>
          <a:p>
            <a:fld id="{58FB4751-880F-D840-AAA9-3A15815CC996}" type="slidenum">
              <a:rPr lang="en-US" smtClean="0"/>
              <a:t>12</a:t>
            </a:fld>
            <a:endParaRPr lang="en-US" dirty="0"/>
          </a:p>
        </p:txBody>
      </p:sp>
    </p:spTree>
    <p:extLst>
      <p:ext uri="{BB962C8B-B14F-4D97-AF65-F5344CB8AC3E}">
        <p14:creationId xmlns:p14="http://schemas.microsoft.com/office/powerpoint/2010/main" val="64351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D31B-277A-4C94-9665-22795FCF3F06}"/>
              </a:ext>
            </a:extLst>
          </p:cNvPr>
          <p:cNvSpPr>
            <a:spLocks noGrp="1"/>
          </p:cNvSpPr>
          <p:nvPr>
            <p:ph type="title"/>
          </p:nvPr>
        </p:nvSpPr>
        <p:spPr/>
        <p:txBody>
          <a:bodyPr/>
          <a:lstStyle/>
          <a:p>
            <a:r>
              <a:rPr lang="en-US" dirty="0"/>
              <a:t>Things the town needs to Consider </a:t>
            </a:r>
          </a:p>
        </p:txBody>
      </p:sp>
      <p:sp>
        <p:nvSpPr>
          <p:cNvPr id="3" name="Content Placeholder 2">
            <a:extLst>
              <a:ext uri="{FF2B5EF4-FFF2-40B4-BE49-F238E27FC236}">
                <a16:creationId xmlns:a16="http://schemas.microsoft.com/office/drawing/2014/main" id="{51C5C9CC-3754-49BC-AE7F-98EEF9B2D846}"/>
              </a:ext>
            </a:extLst>
          </p:cNvPr>
          <p:cNvSpPr>
            <a:spLocks noGrp="1"/>
          </p:cNvSpPr>
          <p:nvPr>
            <p:ph idx="1"/>
          </p:nvPr>
        </p:nvSpPr>
        <p:spPr/>
        <p:txBody>
          <a:bodyPr>
            <a:normAutofit lnSpcReduction="10000"/>
          </a:bodyPr>
          <a:lstStyle/>
          <a:p>
            <a:pPr marL="0" indent="0">
              <a:buNone/>
            </a:pPr>
            <a:r>
              <a:rPr lang="en-US" b="1" u="sng" dirty="0"/>
              <a:t>Doing the Maintenance now</a:t>
            </a:r>
            <a:endParaRPr lang="en-US" b="1" dirty="0"/>
          </a:p>
          <a:p>
            <a:r>
              <a:rPr lang="en-US" dirty="0"/>
              <a:t>The funds are available</a:t>
            </a:r>
          </a:p>
          <a:p>
            <a:r>
              <a:rPr lang="en-US" dirty="0"/>
              <a:t>The contractor is on sight</a:t>
            </a:r>
          </a:p>
          <a:p>
            <a:r>
              <a:rPr lang="en-US" dirty="0"/>
              <a:t>The engineer is on sight</a:t>
            </a:r>
          </a:p>
          <a:p>
            <a:r>
              <a:rPr lang="en-US" dirty="0"/>
              <a:t>The Town currently has a Historical Permit in place</a:t>
            </a:r>
          </a:p>
          <a:p>
            <a:r>
              <a:rPr lang="en-US" dirty="0"/>
              <a:t>The short notice to the businesses in town</a:t>
            </a:r>
          </a:p>
          <a:p>
            <a:r>
              <a:rPr lang="en-US" dirty="0"/>
              <a:t>Potential longer Emergency services response times</a:t>
            </a:r>
          </a:p>
          <a:p>
            <a:r>
              <a:rPr lang="en-US" dirty="0"/>
              <a:t>Save money by combining projects</a:t>
            </a:r>
          </a:p>
          <a:p>
            <a:endParaRPr lang="en-US" dirty="0"/>
          </a:p>
          <a:p>
            <a:endParaRPr lang="en-US" dirty="0"/>
          </a:p>
          <a:p>
            <a:endParaRPr lang="en-US" dirty="0"/>
          </a:p>
          <a:p>
            <a:endParaRPr lang="en-US" dirty="0"/>
          </a:p>
          <a:p>
            <a:pPr marL="0" indent="0">
              <a:buNone/>
            </a:pPr>
            <a:endParaRPr lang="en-US" dirty="0"/>
          </a:p>
          <a:p>
            <a:endParaRPr lang="en-US" b="1" dirty="0"/>
          </a:p>
          <a:p>
            <a:endParaRPr lang="en-US" b="1" dirty="0"/>
          </a:p>
          <a:p>
            <a:pPr marL="0" indent="0">
              <a:buNone/>
            </a:pPr>
            <a:endParaRPr lang="en-US" b="1" dirty="0"/>
          </a:p>
          <a:p>
            <a:pPr marL="0" indent="0">
              <a:buNone/>
            </a:pPr>
            <a:endParaRPr lang="en-US" b="1" dirty="0"/>
          </a:p>
        </p:txBody>
      </p:sp>
      <p:sp>
        <p:nvSpPr>
          <p:cNvPr id="4" name="Date Placeholder 3">
            <a:extLst>
              <a:ext uri="{FF2B5EF4-FFF2-40B4-BE49-F238E27FC236}">
                <a16:creationId xmlns:a16="http://schemas.microsoft.com/office/drawing/2014/main" id="{2CCBF8D7-0320-4852-9D2A-14E28A0B4955}"/>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75C24155-0FCC-4F1E-9D99-46F93AC4EEA0}"/>
              </a:ext>
            </a:extLst>
          </p:cNvPr>
          <p:cNvSpPr>
            <a:spLocks noGrp="1"/>
          </p:cNvSpPr>
          <p:nvPr>
            <p:ph type="ftr" sz="quarter" idx="11"/>
          </p:nvPr>
        </p:nvSpPr>
        <p:spPr/>
        <p:txBody>
          <a:bodyPr/>
          <a:lstStyle/>
          <a:p>
            <a:r>
              <a:rPr lang="en-US" dirty="0"/>
              <a:t>Ped Bridge Project</a:t>
            </a:r>
          </a:p>
        </p:txBody>
      </p:sp>
      <p:sp>
        <p:nvSpPr>
          <p:cNvPr id="6" name="Slide Number Placeholder 5">
            <a:extLst>
              <a:ext uri="{FF2B5EF4-FFF2-40B4-BE49-F238E27FC236}">
                <a16:creationId xmlns:a16="http://schemas.microsoft.com/office/drawing/2014/main" id="{B9AF1BAA-6D07-43C2-A8FD-B9D3B7536510}"/>
              </a:ext>
            </a:extLst>
          </p:cNvPr>
          <p:cNvSpPr>
            <a:spLocks noGrp="1"/>
          </p:cNvSpPr>
          <p:nvPr>
            <p:ph type="sldNum" sz="quarter" idx="12"/>
          </p:nvPr>
        </p:nvSpPr>
        <p:spPr/>
        <p:txBody>
          <a:bodyPr/>
          <a:lstStyle/>
          <a:p>
            <a:fld id="{58FB4751-880F-D840-AAA9-3A15815CC996}" type="slidenum">
              <a:rPr lang="en-US" smtClean="0"/>
              <a:t>13</a:t>
            </a:fld>
            <a:endParaRPr lang="en-US" dirty="0"/>
          </a:p>
        </p:txBody>
      </p:sp>
    </p:spTree>
    <p:extLst>
      <p:ext uri="{BB962C8B-B14F-4D97-AF65-F5344CB8AC3E}">
        <p14:creationId xmlns:p14="http://schemas.microsoft.com/office/powerpoint/2010/main" val="262662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2D443A-37DA-4D51-A73B-30000104F2D8}"/>
              </a:ext>
            </a:extLst>
          </p:cNvPr>
          <p:cNvSpPr txBox="1"/>
          <p:nvPr/>
        </p:nvSpPr>
        <p:spPr>
          <a:xfrm>
            <a:off x="2003366" y="1986742"/>
            <a:ext cx="7963593" cy="4678204"/>
          </a:xfrm>
          <a:prstGeom prst="rect">
            <a:avLst/>
          </a:prstGeom>
          <a:noFill/>
        </p:spPr>
        <p:txBody>
          <a:bodyPr wrap="square" rtlCol="0">
            <a:spAutoFit/>
          </a:bodyPr>
          <a:lstStyle/>
          <a:p>
            <a:r>
              <a:rPr lang="en-US" sz="2800" b="1" u="sng" dirty="0"/>
              <a:t>Not doing the Maintenance </a:t>
            </a:r>
          </a:p>
          <a:p>
            <a:pPr marL="285750" indent="-285750">
              <a:buFont typeface="Arial" panose="020B0604020202020204" pitchFamily="34" charset="0"/>
              <a:buChar char="•"/>
            </a:pPr>
            <a:r>
              <a:rPr lang="en-US" sz="2800" dirty="0"/>
              <a:t>Would cost more to do the repairs later</a:t>
            </a:r>
          </a:p>
          <a:p>
            <a:pPr marL="285750" indent="-285750">
              <a:buFont typeface="Arial" panose="020B0604020202020204" pitchFamily="34" charset="0"/>
              <a:buChar char="•"/>
            </a:pPr>
            <a:r>
              <a:rPr lang="en-US" sz="2800" dirty="0"/>
              <a:t>Will run into the same issues of needing to close the bridge</a:t>
            </a:r>
          </a:p>
          <a:p>
            <a:pPr marL="285750" indent="-285750">
              <a:buFont typeface="Arial" panose="020B0604020202020204" pitchFamily="34" charset="0"/>
              <a:buChar char="•"/>
            </a:pPr>
            <a:r>
              <a:rPr lang="en-US" sz="2800" dirty="0"/>
              <a:t>Town may be able to time it with the Route 2 project</a:t>
            </a:r>
          </a:p>
          <a:p>
            <a:pPr marL="285750" indent="-285750">
              <a:buFont typeface="Arial" panose="020B0604020202020204" pitchFamily="34" charset="0"/>
              <a:buChar char="•"/>
            </a:pPr>
            <a:r>
              <a:rPr lang="en-US" sz="2800" dirty="0"/>
              <a:t>Could look at other options of getting across the river to reduce the concern of the of the detour</a:t>
            </a:r>
          </a:p>
          <a:p>
            <a:pPr marL="285750" indent="-285750">
              <a:buFont typeface="Arial" panose="020B0604020202020204" pitchFamily="34" charset="0"/>
              <a:buChar char="•"/>
            </a:pPr>
            <a:r>
              <a:rPr lang="en-US" sz="2800" dirty="0"/>
              <a:t>Would need to find new funding</a:t>
            </a:r>
          </a:p>
          <a:p>
            <a:pPr marL="285750" indent="-285750">
              <a:buFont typeface="Arial" panose="020B0604020202020204" pitchFamily="34" charset="0"/>
              <a:buChar char="•"/>
            </a:pPr>
            <a:r>
              <a:rPr lang="en-US" sz="2800" dirty="0"/>
              <a:t>What time may do to the bridge</a:t>
            </a:r>
          </a:p>
          <a:p>
            <a:pPr marL="285750" indent="-285750">
              <a:buFont typeface="Arial" panose="020B0604020202020204" pitchFamily="34" charset="0"/>
              <a:buChar char="•"/>
            </a:pPr>
            <a:r>
              <a:rPr lang="en-US" sz="2800" dirty="0"/>
              <a:t>May help the current business in town</a:t>
            </a:r>
          </a:p>
          <a:p>
            <a:pPr marL="285750" indent="-285750">
              <a:buFont typeface="Arial" panose="020B0604020202020204" pitchFamily="34" charset="0"/>
              <a:buChar char="•"/>
            </a:pPr>
            <a:endParaRPr lang="en-US" b="1" u="sng" dirty="0"/>
          </a:p>
        </p:txBody>
      </p:sp>
    </p:spTree>
    <p:extLst>
      <p:ext uri="{BB962C8B-B14F-4D97-AF65-F5344CB8AC3E}">
        <p14:creationId xmlns:p14="http://schemas.microsoft.com/office/powerpoint/2010/main" val="330693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dirty="0"/>
              <a:t>History</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602712174"/>
              </p:ext>
            </p:extLst>
          </p:nvPr>
        </p:nvGraphicFramePr>
        <p:xfrm>
          <a:off x="7356764" y="349140"/>
          <a:ext cx="4380807" cy="6513129"/>
        </p:xfrm>
        <a:graphic>
          <a:graphicData uri="http://schemas.openxmlformats.org/drawingml/2006/table">
            <a:tbl>
              <a:tblPr firstRow="1" bandRow="1"/>
              <a:tblGrid>
                <a:gridCol w="4380807">
                  <a:extLst>
                    <a:ext uri="{9D8B030D-6E8A-4147-A177-3AD203B41FA5}">
                      <a16:colId xmlns:a16="http://schemas.microsoft.com/office/drawing/2014/main" val="1563570424"/>
                    </a:ext>
                  </a:extLst>
                </a:gridCol>
              </a:tblGrid>
              <a:tr h="86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n-lt"/>
                          <a:cs typeface="Gill Sans Light" panose="020B0302020104020203" pitchFamily="34" charset="-79"/>
                        </a:rPr>
                        <a:t>Construction of Ped Bridge started construction in August of 2021 (Late start due to traffic plan approval)</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4779405">
                <a:tc>
                  <a:txBody>
                    <a:bodyPr/>
                    <a:lstStyle/>
                    <a:p>
                      <a:pPr marL="0" algn="l" defTabSz="914400" rtl="0" eaLnBrk="1" latinLnBrk="0" hangingPunct="1"/>
                      <a:r>
                        <a:rPr lang="en-US" sz="1800" b="1" kern="1200" dirty="0">
                          <a:solidFill>
                            <a:schemeClr val="tx1"/>
                          </a:solidFill>
                          <a:latin typeface="+mn-lt"/>
                          <a:ea typeface="+mn-ea"/>
                          <a:cs typeface="Gill Sans Light" panose="020B0302020104020203" pitchFamily="34" charset="-79"/>
                        </a:rPr>
                        <a:t>Project had some unexpected issues at the start of the project in front of the apartment at the corner of bridge.  There were multiple layers of concrete slabs, the T-beam that went back toward Route 2 that was cracked and material had washed out causing sinkholes.  We need to re-design plans that would address the issues.  Delay was caused because the structure engineer was on vacation and needed to quarantine due to Covid before coming to look at the issues, there was additional work that was needed to create an extra wall and a slab and the need for the contractor to build a stairway in the back of the apartment, to allow the town to shut off the front entrance of the apartment during construction.  The building of the new entrance cause overage on the project.</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569529">
                <a:tc>
                  <a:txBody>
                    <a:bodyPr/>
                    <a:lstStyle/>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8DD3CCD-1481-1BE4-5F0F-6B734DD8EF8B}"/>
              </a:ext>
            </a:extLst>
          </p:cNvPr>
          <p:cNvSpPr>
            <a:spLocks noGrp="1"/>
          </p:cNvSpPr>
          <p:nvPr>
            <p:ph idx="1"/>
          </p:nvPr>
        </p:nvSpPr>
        <p:spPr>
          <a:xfrm>
            <a:off x="7790688" y="2236124"/>
            <a:ext cx="4133088" cy="3873731"/>
          </a:xfrm>
        </p:spPr>
        <p:txBody>
          <a:bodyPr>
            <a:normAutofit/>
          </a:bodyPr>
          <a:lstStyle/>
          <a:p>
            <a:pPr algn="l"/>
            <a:r>
              <a:rPr lang="en-US" sz="1800" cap="none" dirty="0"/>
              <a:t>Contractor continued to work through the project and found additional changes to the project that was able to save money on the leaving the town with current overages of $1211.68.  There are additional estimated engineering overage of $20,669.00, due to the additional time needed for the project.</a:t>
            </a:r>
          </a:p>
        </p:txBody>
      </p:sp>
    </p:spTree>
    <p:extLst>
      <p:ext uri="{BB962C8B-B14F-4D97-AF65-F5344CB8AC3E}">
        <p14:creationId xmlns:p14="http://schemas.microsoft.com/office/powerpoint/2010/main" val="123129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tone&#10;&#10;Description automatically generated">
            <a:extLst>
              <a:ext uri="{FF2B5EF4-FFF2-40B4-BE49-F238E27FC236}">
                <a16:creationId xmlns:a16="http://schemas.microsoft.com/office/drawing/2014/main" id="{6F4D87EA-5EE5-488C-9FC0-FFD5B4C92276}"/>
              </a:ext>
            </a:extLst>
          </p:cNvPr>
          <p:cNvPicPr>
            <a:picLocks noChangeAspect="1"/>
          </p:cNvPicPr>
          <p:nvPr/>
        </p:nvPicPr>
        <p:blipFill rotWithShape="1">
          <a:blip r:embed="rId2"/>
          <a:srcRect l="7832" r="29186"/>
          <a:stretch/>
        </p:blipFill>
        <p:spPr>
          <a:xfrm rot="5400000">
            <a:off x="1253331" y="1410494"/>
            <a:ext cx="4351338" cy="5181600"/>
          </a:xfrm>
          <a:prstGeom prst="rect">
            <a:avLst/>
          </a:prstGeom>
          <a:noFill/>
        </p:spPr>
      </p:pic>
      <p:sp>
        <p:nvSpPr>
          <p:cNvPr id="3" name="Content Placeholder 2">
            <a:extLst>
              <a:ext uri="{FF2B5EF4-FFF2-40B4-BE49-F238E27FC236}">
                <a16:creationId xmlns:a16="http://schemas.microsoft.com/office/drawing/2014/main" id="{FAE1EA17-0665-45EF-AC18-C8DD383E1517}"/>
              </a:ext>
            </a:extLst>
          </p:cNvPr>
          <p:cNvSpPr>
            <a:spLocks noGrp="1"/>
          </p:cNvSpPr>
          <p:nvPr>
            <p:ph sz="half" idx="2"/>
          </p:nvPr>
        </p:nvSpPr>
        <p:spPr>
          <a:xfrm>
            <a:off x="6172200" y="1825625"/>
            <a:ext cx="5181600" cy="4351338"/>
          </a:xfrm>
        </p:spPr>
        <p:txBody>
          <a:bodyPr>
            <a:normAutofit/>
          </a:bodyPr>
          <a:lstStyle/>
          <a:p>
            <a:r>
              <a:rPr lang="en-US" sz="2600" cap="none" dirty="0"/>
              <a:t>Fall of 2021, it was brought to the town's attention, by the contractor, that the 16-year-old membrane was starting to fail and was causing additional damage to the bridge.  With the ability to look underneath the bridge and underneath the sidewalk section of the Bridge decking it allowed Mike Nolan and Vtrans Bridge Inspectors to inspect the bridge closer.   </a:t>
            </a:r>
          </a:p>
        </p:txBody>
      </p:sp>
      <p:sp>
        <p:nvSpPr>
          <p:cNvPr id="10" name="Date Placeholder 3">
            <a:extLst>
              <a:ext uri="{FF2B5EF4-FFF2-40B4-BE49-F238E27FC236}">
                <a16:creationId xmlns:a16="http://schemas.microsoft.com/office/drawing/2014/main" id="{10A2490F-F271-E962-0B69-0B0ACEC779B8}"/>
              </a:ext>
            </a:extLst>
          </p:cNvPr>
          <p:cNvSpPr>
            <a:spLocks noGrp="1"/>
          </p:cNvSpPr>
          <p:nvPr>
            <p:ph type="dt" sz="half" idx="10"/>
          </p:nvPr>
        </p:nvSpPr>
        <p:spPr>
          <a:xfrm>
            <a:off x="365760" y="6464808"/>
            <a:ext cx="987552" cy="310896"/>
          </a:xfrm>
        </p:spPr>
        <p:txBody>
          <a:bodyPr/>
          <a:lstStyle/>
          <a:p>
            <a:pPr>
              <a:spcAft>
                <a:spcPts val="600"/>
              </a:spcAft>
            </a:pPr>
            <a:r>
              <a:rPr lang="en-US" dirty="0"/>
              <a:t>2022</a:t>
            </a:r>
          </a:p>
        </p:txBody>
      </p:sp>
      <p:sp>
        <p:nvSpPr>
          <p:cNvPr id="12" name="Footer Placeholder 4">
            <a:extLst>
              <a:ext uri="{FF2B5EF4-FFF2-40B4-BE49-F238E27FC236}">
                <a16:creationId xmlns:a16="http://schemas.microsoft.com/office/drawing/2014/main" id="{D49AC838-9595-BD38-ABD0-CF3B57B189FF}"/>
              </a:ext>
            </a:extLst>
          </p:cNvPr>
          <p:cNvSpPr>
            <a:spLocks noGrp="1"/>
          </p:cNvSpPr>
          <p:nvPr>
            <p:ph type="ftr" sz="quarter" idx="11"/>
          </p:nvPr>
        </p:nvSpPr>
        <p:spPr>
          <a:xfrm>
            <a:off x="4379976" y="6464808"/>
            <a:ext cx="3438144" cy="310896"/>
          </a:xfrm>
        </p:spPr>
        <p:txBody>
          <a:bodyPr/>
          <a:lstStyle/>
          <a:p>
            <a:pPr>
              <a:spcAft>
                <a:spcPts val="600"/>
              </a:spcAft>
            </a:pPr>
            <a:r>
              <a:rPr lang="en-US" dirty="0"/>
              <a:t>Ped Bridge</a:t>
            </a:r>
          </a:p>
        </p:txBody>
      </p:sp>
      <p:sp>
        <p:nvSpPr>
          <p:cNvPr id="14" name="Slide Number Placeholder 5">
            <a:extLst>
              <a:ext uri="{FF2B5EF4-FFF2-40B4-BE49-F238E27FC236}">
                <a16:creationId xmlns:a16="http://schemas.microsoft.com/office/drawing/2014/main" id="{31A85A6A-C61E-CCA9-14CD-6197E304E796}"/>
              </a:ext>
            </a:extLst>
          </p:cNvPr>
          <p:cNvSpPr>
            <a:spLocks noGrp="1"/>
          </p:cNvSpPr>
          <p:nvPr>
            <p:ph type="sldNum" sz="quarter" idx="12"/>
          </p:nvPr>
        </p:nvSpPr>
        <p:spPr>
          <a:xfrm>
            <a:off x="11027664" y="6464808"/>
            <a:ext cx="987552" cy="310896"/>
          </a:xfrm>
        </p:spPr>
        <p:txBody>
          <a:bodyPr/>
          <a:lstStyle/>
          <a:p>
            <a:pPr>
              <a:spcAft>
                <a:spcPts val="600"/>
              </a:spcAft>
            </a:pPr>
            <a:fld id="{58FB4751-880F-D840-AAA9-3A15815CC996}" type="slidenum">
              <a:rPr lang="en-US" smtClean="0"/>
              <a:pPr>
                <a:spcAft>
                  <a:spcPts val="600"/>
                </a:spcAft>
              </a:pPr>
              <a:t>4</a:t>
            </a:fld>
            <a:endParaRPr lang="en-US"/>
          </a:p>
        </p:txBody>
      </p:sp>
      <p:sp>
        <p:nvSpPr>
          <p:cNvPr id="2" name="Title 1">
            <a:extLst>
              <a:ext uri="{FF2B5EF4-FFF2-40B4-BE49-F238E27FC236}">
                <a16:creationId xmlns:a16="http://schemas.microsoft.com/office/drawing/2014/main" id="{C834F626-367F-41FD-B528-940CA3F299DE}"/>
              </a:ext>
            </a:extLst>
          </p:cNvPr>
          <p:cNvSpPr>
            <a:spLocks noGrp="1"/>
          </p:cNvSpPr>
          <p:nvPr>
            <p:ph type="title"/>
          </p:nvPr>
        </p:nvSpPr>
        <p:spPr>
          <a:xfrm>
            <a:off x="576071" y="704088"/>
            <a:ext cx="9144000" cy="676656"/>
          </a:xfrm>
        </p:spPr>
        <p:txBody>
          <a:bodyPr anchor="b">
            <a:normAutofit/>
          </a:bodyPr>
          <a:lstStyle/>
          <a:p>
            <a:r>
              <a:rPr lang="en-US" sz="4100"/>
              <a:t>Inspection of the Main Street Bridge</a:t>
            </a:r>
          </a:p>
        </p:txBody>
      </p:sp>
    </p:spTree>
    <p:extLst>
      <p:ext uri="{BB962C8B-B14F-4D97-AF65-F5344CB8AC3E}">
        <p14:creationId xmlns:p14="http://schemas.microsoft.com/office/powerpoint/2010/main" val="292485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CA86-F4C5-4ABD-A68B-EAA8ADB74235}"/>
              </a:ext>
            </a:extLst>
          </p:cNvPr>
          <p:cNvSpPr>
            <a:spLocks noGrp="1"/>
          </p:cNvSpPr>
          <p:nvPr>
            <p:ph type="title"/>
          </p:nvPr>
        </p:nvSpPr>
        <p:spPr/>
        <p:txBody>
          <a:bodyPr/>
          <a:lstStyle/>
          <a:p>
            <a:r>
              <a:rPr lang="en-US" dirty="0"/>
              <a:t>Looking for ways to get the Main Street Bridge Maintenance done</a:t>
            </a:r>
          </a:p>
        </p:txBody>
      </p:sp>
      <p:sp>
        <p:nvSpPr>
          <p:cNvPr id="3" name="Content Placeholder 2">
            <a:extLst>
              <a:ext uri="{FF2B5EF4-FFF2-40B4-BE49-F238E27FC236}">
                <a16:creationId xmlns:a16="http://schemas.microsoft.com/office/drawing/2014/main" id="{AA380753-18ED-480B-86E6-18050A931719}"/>
              </a:ext>
            </a:extLst>
          </p:cNvPr>
          <p:cNvSpPr>
            <a:spLocks noGrp="1"/>
          </p:cNvSpPr>
          <p:nvPr>
            <p:ph idx="1"/>
          </p:nvPr>
        </p:nvSpPr>
        <p:spPr>
          <a:xfrm>
            <a:off x="7790688" y="1170432"/>
            <a:ext cx="4133088" cy="3168812"/>
          </a:xfrm>
        </p:spPr>
        <p:txBody>
          <a:bodyPr>
            <a:normAutofit fontScale="85000" lnSpcReduction="20000"/>
          </a:bodyPr>
          <a:lstStyle/>
          <a:p>
            <a:pPr algn="l"/>
            <a:r>
              <a:rPr lang="en-US" cap="none" dirty="0"/>
              <a:t>The Spring of 2022, Vtrans and the Daniels Construction started to help the town coming up with options and estimated cost to maintain the bridge. </a:t>
            </a:r>
          </a:p>
          <a:p>
            <a:pPr algn="l"/>
            <a:r>
              <a:rPr lang="en-US" cap="none" dirty="0"/>
              <a:t>The Select Board went to the town people to get permission to borrow money to fix the bridge. </a:t>
            </a:r>
          </a:p>
          <a:p>
            <a:pPr algn="l"/>
            <a:r>
              <a:rPr lang="en-US" cap="none" dirty="0"/>
              <a:t>Vtrans found additional $375,000.00 for this project.  Vtrans share is 80% and the Towns share is 20%.  If the project exceeds $375,000.00, it will be on the town. </a:t>
            </a:r>
          </a:p>
        </p:txBody>
      </p:sp>
      <p:pic>
        <p:nvPicPr>
          <p:cNvPr id="5" name="Picture 4">
            <a:extLst>
              <a:ext uri="{FF2B5EF4-FFF2-40B4-BE49-F238E27FC236}">
                <a16:creationId xmlns:a16="http://schemas.microsoft.com/office/drawing/2014/main" id="{ECA8359B-8AD0-4694-B4C2-D03A7F9D6426}"/>
              </a:ext>
            </a:extLst>
          </p:cNvPr>
          <p:cNvPicPr>
            <a:picLocks noChangeAspect="1"/>
          </p:cNvPicPr>
          <p:nvPr/>
        </p:nvPicPr>
        <p:blipFill>
          <a:blip r:embed="rId2"/>
          <a:stretch>
            <a:fillRect/>
          </a:stretch>
        </p:blipFill>
        <p:spPr>
          <a:xfrm>
            <a:off x="6901099" y="4567713"/>
            <a:ext cx="5022677" cy="1325563"/>
          </a:xfrm>
          <a:prstGeom prst="rect">
            <a:avLst/>
          </a:prstGeom>
        </p:spPr>
      </p:pic>
    </p:spTree>
    <p:extLst>
      <p:ext uri="{BB962C8B-B14F-4D97-AF65-F5344CB8AC3E}">
        <p14:creationId xmlns:p14="http://schemas.microsoft.com/office/powerpoint/2010/main" val="171780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8304BFA-881F-4878-8DA3-7F6E5B4497C2}"/>
              </a:ext>
            </a:extLst>
          </p:cNvPr>
          <p:cNvPicPr>
            <a:picLocks noGrp="1" noChangeAspect="1"/>
          </p:cNvPicPr>
          <p:nvPr>
            <p:ph sz="half" idx="1"/>
          </p:nvPr>
        </p:nvPicPr>
        <p:blipFill>
          <a:blip r:embed="rId2"/>
          <a:stretch>
            <a:fillRect/>
          </a:stretch>
        </p:blipFill>
        <p:spPr>
          <a:xfrm>
            <a:off x="1730490" y="1825625"/>
            <a:ext cx="3397020" cy="4351338"/>
          </a:xfrm>
          <a:noFill/>
        </p:spPr>
      </p:pic>
      <p:pic>
        <p:nvPicPr>
          <p:cNvPr id="13" name="Content Placeholder 12">
            <a:extLst>
              <a:ext uri="{FF2B5EF4-FFF2-40B4-BE49-F238E27FC236}">
                <a16:creationId xmlns:a16="http://schemas.microsoft.com/office/drawing/2014/main" id="{E8C056FA-6509-458E-B6B9-56E02F7F9E2E}"/>
              </a:ext>
            </a:extLst>
          </p:cNvPr>
          <p:cNvPicPr>
            <a:picLocks noGrp="1" noChangeAspect="1"/>
          </p:cNvPicPr>
          <p:nvPr>
            <p:ph sz="half" idx="2"/>
          </p:nvPr>
        </p:nvPicPr>
        <p:blipFill>
          <a:blip r:embed="rId3"/>
          <a:stretch>
            <a:fillRect/>
          </a:stretch>
        </p:blipFill>
        <p:spPr>
          <a:xfrm>
            <a:off x="6096000" y="1825625"/>
            <a:ext cx="3489602" cy="4351338"/>
          </a:xfrm>
          <a:noFill/>
        </p:spPr>
      </p:pic>
      <p:sp>
        <p:nvSpPr>
          <p:cNvPr id="18" name="Date Placeholder 3">
            <a:extLst>
              <a:ext uri="{FF2B5EF4-FFF2-40B4-BE49-F238E27FC236}">
                <a16:creationId xmlns:a16="http://schemas.microsoft.com/office/drawing/2014/main" id="{317AE961-D08A-E758-66EF-009684DEF5C7}"/>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20" name="Footer Placeholder 4">
            <a:extLst>
              <a:ext uri="{FF2B5EF4-FFF2-40B4-BE49-F238E27FC236}">
                <a16:creationId xmlns:a16="http://schemas.microsoft.com/office/drawing/2014/main" id="{F460F09F-1BA3-C6AF-5979-46A92120F52B}"/>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22" name="Slide Number Placeholder 5">
            <a:extLst>
              <a:ext uri="{FF2B5EF4-FFF2-40B4-BE49-F238E27FC236}">
                <a16:creationId xmlns:a16="http://schemas.microsoft.com/office/drawing/2014/main" id="{B2751144-9B47-A28A-F239-1BACCB2F4E1C}"/>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a:t>
            </a:fld>
            <a:endParaRPr lang="en-US"/>
          </a:p>
        </p:txBody>
      </p:sp>
      <p:sp>
        <p:nvSpPr>
          <p:cNvPr id="2" name="Title 1">
            <a:extLst>
              <a:ext uri="{FF2B5EF4-FFF2-40B4-BE49-F238E27FC236}">
                <a16:creationId xmlns:a16="http://schemas.microsoft.com/office/drawing/2014/main" id="{F03491C3-B6F1-4FC5-AEB8-88A4CF2F0FD7}"/>
              </a:ext>
            </a:extLst>
          </p:cNvPr>
          <p:cNvSpPr>
            <a:spLocks noGrp="1"/>
          </p:cNvSpPr>
          <p:nvPr>
            <p:ph type="title"/>
          </p:nvPr>
        </p:nvSpPr>
        <p:spPr>
          <a:xfrm>
            <a:off x="576071" y="704088"/>
            <a:ext cx="9144000" cy="676656"/>
          </a:xfrm>
        </p:spPr>
        <p:txBody>
          <a:bodyPr anchor="b">
            <a:normAutofit/>
          </a:bodyPr>
          <a:lstStyle/>
          <a:p>
            <a:r>
              <a:rPr lang="en-US" sz="3700" dirty="0"/>
              <a:t>Options and Cost the Town  were given</a:t>
            </a:r>
          </a:p>
        </p:txBody>
      </p:sp>
    </p:spTree>
    <p:extLst>
      <p:ext uri="{BB962C8B-B14F-4D97-AF65-F5344CB8AC3E}">
        <p14:creationId xmlns:p14="http://schemas.microsoft.com/office/powerpoint/2010/main" val="331627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513A-599C-453E-86DE-55ACAC54C7BF}"/>
              </a:ext>
            </a:extLst>
          </p:cNvPr>
          <p:cNvSpPr>
            <a:spLocks noGrp="1"/>
          </p:cNvSpPr>
          <p:nvPr>
            <p:ph type="title"/>
          </p:nvPr>
        </p:nvSpPr>
        <p:spPr>
          <a:xfrm>
            <a:off x="704384" y="2078183"/>
            <a:ext cx="6229530" cy="2035902"/>
          </a:xfrm>
        </p:spPr>
        <p:txBody>
          <a:bodyPr/>
          <a:lstStyle/>
          <a:p>
            <a:r>
              <a:rPr lang="en-US" dirty="0"/>
              <a:t>Town looked at Options </a:t>
            </a:r>
          </a:p>
        </p:txBody>
      </p:sp>
      <p:sp>
        <p:nvSpPr>
          <p:cNvPr id="3" name="Content Placeholder 2">
            <a:extLst>
              <a:ext uri="{FF2B5EF4-FFF2-40B4-BE49-F238E27FC236}">
                <a16:creationId xmlns:a16="http://schemas.microsoft.com/office/drawing/2014/main" id="{ACC46DCF-6A95-417C-B637-3E433070BF6D}"/>
              </a:ext>
            </a:extLst>
          </p:cNvPr>
          <p:cNvSpPr>
            <a:spLocks noGrp="1"/>
          </p:cNvSpPr>
          <p:nvPr>
            <p:ph idx="1"/>
          </p:nvPr>
        </p:nvSpPr>
        <p:spPr>
          <a:xfrm>
            <a:off x="7790688" y="665018"/>
            <a:ext cx="4133088" cy="4856752"/>
          </a:xfrm>
        </p:spPr>
        <p:txBody>
          <a:bodyPr>
            <a:normAutofit lnSpcReduction="10000"/>
          </a:bodyPr>
          <a:lstStyle/>
          <a:p>
            <a:pPr algn="l"/>
            <a:endParaRPr lang="en-US" dirty="0"/>
          </a:p>
          <a:p>
            <a:pPr algn="l"/>
            <a:r>
              <a:rPr lang="en-US" sz="1800" cap="none" dirty="0"/>
              <a:t>May 3</a:t>
            </a:r>
            <a:r>
              <a:rPr lang="en-US" sz="1800" cap="none" baseline="30000" dirty="0"/>
              <a:t>rd</a:t>
            </a:r>
          </a:p>
          <a:p>
            <a:pPr algn="l"/>
            <a:endParaRPr lang="en-US" cap="none" baseline="30000" dirty="0"/>
          </a:p>
          <a:p>
            <a:pPr algn="l"/>
            <a:endParaRPr lang="en-US" cap="none" baseline="30000" dirty="0"/>
          </a:p>
          <a:p>
            <a:pPr algn="l"/>
            <a:r>
              <a:rPr lang="en-US" sz="1800" cap="none" dirty="0"/>
              <a:t>May 9</a:t>
            </a:r>
            <a:r>
              <a:rPr lang="en-US" sz="1800" cap="none" baseline="30000" dirty="0"/>
              <a:t>th</a:t>
            </a:r>
            <a:r>
              <a:rPr lang="en-US" sz="1800" cap="none" dirty="0"/>
              <a:t> </a:t>
            </a:r>
          </a:p>
          <a:p>
            <a:pPr algn="l"/>
            <a:r>
              <a:rPr lang="en-US" sz="1600" cap="none" dirty="0"/>
              <a:t>Select Board meet with Contractor and Engineer, and they expressed again the recommendation to close the bridge to get a better product and save about $140,000.00.</a:t>
            </a:r>
          </a:p>
          <a:p>
            <a:pPr algn="l"/>
            <a:r>
              <a:rPr lang="en-US" sz="1600" cap="none" dirty="0"/>
              <a:t>Select board then went back to look at options and to see if we could get the cost of additional emergency services included in project so the bridge  could be closed.</a:t>
            </a:r>
          </a:p>
          <a:p>
            <a:pPr algn="l"/>
            <a:r>
              <a:rPr lang="en-US" sz="1600" cap="none" dirty="0"/>
              <a:t>July 23</a:t>
            </a:r>
            <a:r>
              <a:rPr lang="en-US" sz="1600" cap="none" baseline="30000" dirty="0"/>
              <a:t>rd</a:t>
            </a:r>
            <a:r>
              <a:rPr lang="en-US" sz="1600" cap="none" dirty="0"/>
              <a:t> </a:t>
            </a:r>
          </a:p>
          <a:p>
            <a:pPr algn="l"/>
            <a:r>
              <a:rPr lang="en-US" sz="1600" cap="none" dirty="0"/>
              <a:t>At special meeting it was determine to move forward with one lane open, for three months, to better service out community.  </a:t>
            </a:r>
          </a:p>
          <a:p>
            <a:pPr algn="l"/>
            <a:endParaRPr lang="en-US" sz="1800" cap="none" dirty="0"/>
          </a:p>
          <a:p>
            <a:pPr algn="l"/>
            <a:endParaRPr lang="en-US" sz="1800" cap="none" dirty="0"/>
          </a:p>
        </p:txBody>
      </p:sp>
      <p:pic>
        <p:nvPicPr>
          <p:cNvPr id="5" name="Picture 4">
            <a:extLst>
              <a:ext uri="{FF2B5EF4-FFF2-40B4-BE49-F238E27FC236}">
                <a16:creationId xmlns:a16="http://schemas.microsoft.com/office/drawing/2014/main" id="{9DD71ABC-6F75-4379-ADD6-C5D4E4C656E2}"/>
              </a:ext>
            </a:extLst>
          </p:cNvPr>
          <p:cNvPicPr>
            <a:picLocks noChangeAspect="1"/>
          </p:cNvPicPr>
          <p:nvPr/>
        </p:nvPicPr>
        <p:blipFill>
          <a:blip r:embed="rId2"/>
          <a:stretch>
            <a:fillRect/>
          </a:stretch>
        </p:blipFill>
        <p:spPr>
          <a:xfrm>
            <a:off x="7882129" y="1468438"/>
            <a:ext cx="3639312" cy="490124"/>
          </a:xfrm>
          <a:prstGeom prst="rect">
            <a:avLst/>
          </a:prstGeom>
        </p:spPr>
      </p:pic>
      <p:pic>
        <p:nvPicPr>
          <p:cNvPr id="7" name="Picture 6">
            <a:extLst>
              <a:ext uri="{FF2B5EF4-FFF2-40B4-BE49-F238E27FC236}">
                <a16:creationId xmlns:a16="http://schemas.microsoft.com/office/drawing/2014/main" id="{AB55F635-D6C2-4923-BED7-6AF22ADE2733}"/>
              </a:ext>
            </a:extLst>
          </p:cNvPr>
          <p:cNvPicPr>
            <a:picLocks noChangeAspect="1"/>
          </p:cNvPicPr>
          <p:nvPr/>
        </p:nvPicPr>
        <p:blipFill>
          <a:blip r:embed="rId3"/>
          <a:stretch>
            <a:fillRect/>
          </a:stretch>
        </p:blipFill>
        <p:spPr>
          <a:xfrm>
            <a:off x="5303519" y="5034949"/>
            <a:ext cx="2174491" cy="1664072"/>
          </a:xfrm>
          <a:prstGeom prst="rect">
            <a:avLst/>
          </a:prstGeom>
        </p:spPr>
      </p:pic>
    </p:spTree>
    <p:extLst>
      <p:ext uri="{BB962C8B-B14F-4D97-AF65-F5344CB8AC3E}">
        <p14:creationId xmlns:p14="http://schemas.microsoft.com/office/powerpoint/2010/main" val="192597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1" y="704087"/>
            <a:ext cx="6502619" cy="1116399"/>
          </a:xfrm>
        </p:spPr>
        <p:txBody>
          <a:bodyPr/>
          <a:lstStyle/>
          <a:p>
            <a:r>
              <a:rPr lang="en-US" sz="2800" dirty="0"/>
              <a:t>VHB and Daniels Construction Start processing change order and new plans.</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p:txBody>
          <a:bodyPr>
            <a:normAutofit fontScale="92500" lnSpcReduction="10000"/>
          </a:bodyPr>
          <a:lstStyle/>
          <a:p>
            <a:r>
              <a:rPr lang="en-US" sz="1600" dirty="0"/>
              <a:t>July 29</a:t>
            </a:r>
            <a:r>
              <a:rPr lang="en-US" sz="1600" baseline="30000" dirty="0"/>
              <a:t>th</a:t>
            </a:r>
            <a:r>
              <a:rPr lang="en-US" sz="1600" dirty="0"/>
              <a:t> </a:t>
            </a:r>
          </a:p>
          <a:p>
            <a:r>
              <a:rPr lang="en-US" sz="1600" dirty="0"/>
              <a:t>Select Board signed change order for Ped Bridge Project to include the deck maintenance on the Main Street Bridge.   </a:t>
            </a:r>
          </a:p>
          <a:p>
            <a:endParaRPr lang="en-US" sz="1600" dirty="0"/>
          </a:p>
          <a:p>
            <a:r>
              <a:rPr lang="en-US" sz="1600" dirty="0"/>
              <a:t>August 1 </a:t>
            </a:r>
          </a:p>
          <a:p>
            <a:r>
              <a:rPr lang="en-US" sz="1600" dirty="0"/>
              <a:t>Change Order approved and signed by Vtrans</a:t>
            </a:r>
          </a:p>
          <a:p>
            <a:endParaRPr lang="en-US" sz="1600" dirty="0"/>
          </a:p>
          <a:p>
            <a:r>
              <a:rPr lang="en-US" sz="1600" b="1" dirty="0"/>
              <a:t>Traffic Planning Begins </a:t>
            </a:r>
          </a:p>
          <a:p>
            <a:endParaRPr lang="en-US" sz="1600" b="1" dirty="0"/>
          </a:p>
          <a:p>
            <a:r>
              <a:rPr lang="en-US" sz="1600" dirty="0"/>
              <a:t>Daniels Construction started to working on traffic plans and plans to put traffic on the old sidewalk, which included complete investigation of the bridge and a review of the historic plans, to determining the weight load that the bridge could handle</a:t>
            </a:r>
          </a:p>
          <a:p>
            <a:endParaRPr lang="en-US" sz="1600" dirty="0"/>
          </a:p>
          <a:p>
            <a:r>
              <a:rPr lang="en-US" sz="1600" dirty="0"/>
              <a:t>August 11</a:t>
            </a:r>
            <a:r>
              <a:rPr lang="en-US" sz="1600" baseline="30000" dirty="0"/>
              <a:t>th</a:t>
            </a:r>
            <a:r>
              <a:rPr lang="en-US" sz="1600" dirty="0"/>
              <a:t> </a:t>
            </a:r>
          </a:p>
          <a:p>
            <a:r>
              <a:rPr lang="en-US" sz="1600" dirty="0"/>
              <a:t>Town decided on desired traffic detour plan. Traffic will not be able to turn right into Plainfield Village from Route 2 coming from Marshfield direction.</a:t>
            </a:r>
          </a:p>
          <a:p>
            <a:endParaRPr lang="en-US" sz="1600" dirty="0"/>
          </a:p>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2022</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dirty="0"/>
              <a:t>Ped Bridge</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8</a:t>
            </a:fld>
            <a:endParaRPr lang="en-US" dirty="0"/>
          </a:p>
        </p:txBody>
      </p:sp>
      <p:pic>
        <p:nvPicPr>
          <p:cNvPr id="10" name="Picture Placeholder 9">
            <a:extLst>
              <a:ext uri="{FF2B5EF4-FFF2-40B4-BE49-F238E27FC236}">
                <a16:creationId xmlns:a16="http://schemas.microsoft.com/office/drawing/2014/main" id="{CD731412-0308-4881-A4CB-49B8C062DDE7}"/>
              </a:ext>
            </a:extLst>
          </p:cNvPr>
          <p:cNvPicPr>
            <a:picLocks noGrp="1" noChangeAspect="1"/>
          </p:cNvPicPr>
          <p:nvPr>
            <p:ph type="pic" idx="1"/>
          </p:nvPr>
        </p:nvPicPr>
        <p:blipFill rotWithShape="1">
          <a:blip r:embed="rId2"/>
          <a:srcRect l="7862" r="7862"/>
          <a:stretch/>
        </p:blipFill>
        <p:spPr/>
      </p:pic>
    </p:spTree>
    <p:extLst>
      <p:ext uri="{BB962C8B-B14F-4D97-AF65-F5344CB8AC3E}">
        <p14:creationId xmlns:p14="http://schemas.microsoft.com/office/powerpoint/2010/main" val="343507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p:txBody>
          <a:bodyPr/>
          <a:lstStyle/>
          <a:p>
            <a:r>
              <a:rPr lang="en-US" dirty="0"/>
              <a:t>Where we are today</a:t>
            </a:r>
          </a:p>
        </p:txBody>
      </p:sp>
    </p:spTree>
    <p:extLst>
      <p:ext uri="{BB962C8B-B14F-4D97-AF65-F5344CB8AC3E}">
        <p14:creationId xmlns:p14="http://schemas.microsoft.com/office/powerpoint/2010/main" val="520000563"/>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Organic design</Template>
  <TotalTime>484</TotalTime>
  <Words>1021</Words>
  <Application>Microsoft Office PowerPoint</Application>
  <PresentationFormat>Widescreen</PresentationFormat>
  <Paragraphs>104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Gill Sans Nova</vt:lpstr>
      <vt:lpstr>Gill Sans Nova Light</vt:lpstr>
      <vt:lpstr>Sagona Book</vt:lpstr>
      <vt:lpstr>Segoe UI</vt:lpstr>
      <vt:lpstr>Office Theme</vt:lpstr>
      <vt:lpstr>Pedestrian Bridge Project with the option of doing Main Street Bridge maintenance</vt:lpstr>
      <vt:lpstr>History</vt:lpstr>
      <vt:lpstr>PowerPoint Presentation</vt:lpstr>
      <vt:lpstr>Inspection of the Main Street Bridge</vt:lpstr>
      <vt:lpstr>Looking for ways to get the Main Street Bridge Maintenance done</vt:lpstr>
      <vt:lpstr>Options and Cost the Town  were given</vt:lpstr>
      <vt:lpstr>Town looked at Options </vt:lpstr>
      <vt:lpstr>VHB and Daniels Construction Start processing change order and new plans.</vt:lpstr>
      <vt:lpstr>Where we are today</vt:lpstr>
      <vt:lpstr>It has been determined that sidewalk can’t hold the Traffic Load</vt:lpstr>
      <vt:lpstr>Other Obstacles</vt:lpstr>
      <vt:lpstr>Current Options</vt:lpstr>
      <vt:lpstr>Things the town needs to Consider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Pedestrian Bridge Project with the option of doing Main Street Bridge maintenance</dc:title>
  <dc:creator>Tammy Farnham</dc:creator>
  <cp:lastModifiedBy>Tammy Farnham</cp:lastModifiedBy>
  <cp:revision>2</cp:revision>
  <dcterms:created xsi:type="dcterms:W3CDTF">2022-09-12T14:55:04Z</dcterms:created>
  <dcterms:modified xsi:type="dcterms:W3CDTF">2022-09-12T22:59:30Z</dcterms:modified>
</cp:coreProperties>
</file>